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41"/>
  </p:notesMasterIdLst>
  <p:handoutMasterIdLst>
    <p:handoutMasterId r:id="rId42"/>
  </p:handoutMasterIdLst>
  <p:sldIdLst>
    <p:sldId id="256" r:id="rId2"/>
    <p:sldId id="257" r:id="rId3"/>
    <p:sldId id="284" r:id="rId4"/>
    <p:sldId id="258" r:id="rId5"/>
    <p:sldId id="278" r:id="rId6"/>
    <p:sldId id="345" r:id="rId7"/>
    <p:sldId id="266" r:id="rId8"/>
    <p:sldId id="279" r:id="rId9"/>
    <p:sldId id="318" r:id="rId10"/>
    <p:sldId id="270" r:id="rId11"/>
    <p:sldId id="269" r:id="rId12"/>
    <p:sldId id="290" r:id="rId13"/>
    <p:sldId id="264" r:id="rId14"/>
    <p:sldId id="287" r:id="rId15"/>
    <p:sldId id="289" r:id="rId16"/>
    <p:sldId id="311" r:id="rId17"/>
    <p:sldId id="317" r:id="rId18"/>
    <p:sldId id="337" r:id="rId19"/>
    <p:sldId id="313" r:id="rId20"/>
    <p:sldId id="328" r:id="rId21"/>
    <p:sldId id="330" r:id="rId22"/>
    <p:sldId id="351" r:id="rId23"/>
    <p:sldId id="353" r:id="rId24"/>
    <p:sldId id="352" r:id="rId25"/>
    <p:sldId id="331" r:id="rId26"/>
    <p:sldId id="339" r:id="rId27"/>
    <p:sldId id="343" r:id="rId28"/>
    <p:sldId id="344" r:id="rId29"/>
    <p:sldId id="291" r:id="rId30"/>
    <p:sldId id="294" r:id="rId31"/>
    <p:sldId id="293" r:id="rId32"/>
    <p:sldId id="297" r:id="rId33"/>
    <p:sldId id="338" r:id="rId34"/>
    <p:sldId id="340" r:id="rId35"/>
    <p:sldId id="354" r:id="rId36"/>
    <p:sldId id="341" r:id="rId37"/>
    <p:sldId id="346" r:id="rId38"/>
    <p:sldId id="348" r:id="rId39"/>
    <p:sldId id="27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009193"/>
    <a:srgbClr val="00FDFF"/>
    <a:srgbClr val="FF2BFF"/>
    <a:srgbClr val="2A29FF"/>
    <a:srgbClr val="F7F600"/>
    <a:srgbClr val="D3FFFF"/>
    <a:srgbClr val="520636"/>
    <a:srgbClr val="48042E"/>
    <a:srgbClr val="9416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59"/>
    <p:restoredTop sz="82325"/>
  </p:normalViewPr>
  <p:slideViewPr>
    <p:cSldViewPr snapToGrid="0">
      <p:cViewPr>
        <p:scale>
          <a:sx n="120" d="100"/>
          <a:sy n="120" d="100"/>
        </p:scale>
        <p:origin x="792" y="144"/>
      </p:cViewPr>
      <p:guideLst/>
    </p:cSldViewPr>
  </p:slideViewPr>
  <p:outlineViewPr>
    <p:cViewPr>
      <p:scale>
        <a:sx n="33" d="100"/>
        <a:sy n="33" d="100"/>
      </p:scale>
      <p:origin x="0" y="-3656"/>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47" d="100"/>
          <a:sy n="147" d="100"/>
        </p:scale>
        <p:origin x="45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E80B15-0500-27BA-E953-6579C5EBAA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a:extLst>
              <a:ext uri="{FF2B5EF4-FFF2-40B4-BE49-F238E27FC236}">
                <a16:creationId xmlns:a16="http://schemas.microsoft.com/office/drawing/2014/main" id="{AF021E1A-DC88-4933-4B1B-256A0E54C0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9DADD1-129D-7F4F-89FC-2605232DAE4D}" type="datetimeFigureOut">
              <a:t>10/12/2024</a:t>
            </a:fld>
            <a:endParaRPr lang="en-NL"/>
          </a:p>
        </p:txBody>
      </p:sp>
      <p:sp>
        <p:nvSpPr>
          <p:cNvPr id="4" name="Footer Placeholder 3">
            <a:extLst>
              <a:ext uri="{FF2B5EF4-FFF2-40B4-BE49-F238E27FC236}">
                <a16:creationId xmlns:a16="http://schemas.microsoft.com/office/drawing/2014/main" id="{A3A355A5-8EC3-E445-F5FB-DC78890E82D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5" name="Slide Number Placeholder 4">
            <a:extLst>
              <a:ext uri="{FF2B5EF4-FFF2-40B4-BE49-F238E27FC236}">
                <a16:creationId xmlns:a16="http://schemas.microsoft.com/office/drawing/2014/main" id="{F0C24DE4-D11E-3814-7794-320ACFF404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B2BC70-DE7A-8943-996D-8140D723559F}" type="slidenum">
              <a:t>‹#›</a:t>
            </a:fld>
            <a:endParaRPr lang="en-NL"/>
          </a:p>
        </p:txBody>
      </p:sp>
    </p:spTree>
    <p:extLst>
      <p:ext uri="{BB962C8B-B14F-4D97-AF65-F5344CB8AC3E}">
        <p14:creationId xmlns:p14="http://schemas.microsoft.com/office/powerpoint/2010/main" val="16369198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6A76D1-D984-0C4D-B536-3E696343555E}" type="datetimeFigureOut">
              <a:rPr lang="en-NL" smtClean="0"/>
              <a:t>01/12/2024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6ABC7C-5254-4442-8EB9-4FC7D240D6EB}" type="slidenum">
              <a:rPr lang="en-NL" smtClean="0"/>
              <a:t>‹#›</a:t>
            </a:fld>
            <a:endParaRPr lang="en-NL"/>
          </a:p>
        </p:txBody>
      </p:sp>
    </p:spTree>
    <p:extLst>
      <p:ext uri="{BB962C8B-B14F-4D97-AF65-F5344CB8AC3E}">
        <p14:creationId xmlns:p14="http://schemas.microsoft.com/office/powerpoint/2010/main" val="487987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ature-com.vu-nl.idm.oclc.org/articles/s41598-020-59283-x#ref-CR15"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nature-com.vu-nl.idm.oclc.org/articles/s41598-020-59283-x#ref-CR16"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sciencedirect-com.vu-nl.idm.oclc.org/topics/medicine-and-dentistry/cell-size"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www-sciencedirect-com.vu-nl.idm.oclc.org/topics/agricultural-and-biological-sciences/replication-origin"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ature-com.vu-nl.idm.oclc.org/articles/s41598-020-59283-x#ref-CR1"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nature-com.vu-nl.idm.oclc.org/articles/s41598-020-59283-x#ref-CR4" TargetMode="External"/><Relationship Id="rId5" Type="http://schemas.openxmlformats.org/officeDocument/2006/relationships/hyperlink" Target="https://www-nature-com.vu-nl.idm.oclc.org/articles/s41598-020-59283-x#ref-CR3" TargetMode="External"/><Relationship Id="rId4" Type="http://schemas.openxmlformats.org/officeDocument/2006/relationships/hyperlink" Target="https://www-nature-com.vu-nl.idm.oclc.org/articles/s41598-020-59283-x#ref-CR2"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536ABC7C-5254-4442-8EB9-4FC7D240D6EB}" type="slidenum">
              <a:rPr lang="en-NL" smtClean="0"/>
              <a:t>1</a:t>
            </a:fld>
            <a:endParaRPr lang="en-NL"/>
          </a:p>
        </p:txBody>
      </p:sp>
    </p:spTree>
    <p:extLst>
      <p:ext uri="{BB962C8B-B14F-4D97-AF65-F5344CB8AC3E}">
        <p14:creationId xmlns:p14="http://schemas.microsoft.com/office/powerpoint/2010/main" val="1517276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a:solidFill>
                  <a:schemeClr val="bg1"/>
                </a:solidFill>
              </a:rPr>
              <a:t>transcription units are polycistronic transcripts</a:t>
            </a:r>
          </a:p>
          <a:p>
            <a:pPr marL="0" marR="0" lvl="0" indent="0" algn="l" defTabSz="914400" rtl="0" eaLnBrk="1" fontAlgn="auto" latinLnBrk="0" hangingPunct="1">
              <a:lnSpc>
                <a:spcPct val="100000"/>
              </a:lnSpc>
              <a:spcBef>
                <a:spcPts val="0"/>
              </a:spcBef>
              <a:spcAft>
                <a:spcPts val="0"/>
              </a:spcAft>
              <a:buClrTx/>
              <a:buSzTx/>
              <a:buFontTx/>
              <a:buNone/>
              <a:tabLst/>
              <a:defRPr/>
            </a:pPr>
            <a:r>
              <a:rPr lang="en-NL">
                <a:solidFill>
                  <a:schemeClr val="bg1"/>
                </a:solidFill>
              </a:rPr>
              <a:t>unusual order</a:t>
            </a:r>
          </a:p>
          <a:p>
            <a:pPr marL="0" marR="0" lvl="0" indent="0" algn="l" defTabSz="914400" rtl="0" eaLnBrk="1" fontAlgn="auto" latinLnBrk="0" hangingPunct="1">
              <a:lnSpc>
                <a:spcPct val="100000"/>
              </a:lnSpc>
              <a:spcBef>
                <a:spcPts val="0"/>
              </a:spcBef>
              <a:spcAft>
                <a:spcPts val="0"/>
              </a:spcAft>
              <a:buClrTx/>
              <a:buSzTx/>
              <a:buFontTx/>
              <a:buNone/>
              <a:tabLst/>
              <a:defRPr/>
            </a:pPr>
            <a:r>
              <a:rPr lang="en-NL">
                <a:solidFill>
                  <a:schemeClr val="bg1"/>
                </a:solidFill>
              </a:rPr>
              <a:t>second promoter for rnlB</a:t>
            </a:r>
          </a:p>
          <a:p>
            <a:pPr marL="0" marR="0" lvl="0" indent="0" algn="l" defTabSz="914400" rtl="0" eaLnBrk="1" fontAlgn="auto" latinLnBrk="0" hangingPunct="1">
              <a:lnSpc>
                <a:spcPct val="100000"/>
              </a:lnSpc>
              <a:spcBef>
                <a:spcPts val="0"/>
              </a:spcBef>
              <a:spcAft>
                <a:spcPts val="0"/>
              </a:spcAft>
              <a:buClrTx/>
              <a:buSzTx/>
              <a:buFontTx/>
              <a:buNone/>
              <a:tabLst/>
              <a:defRPr/>
            </a:pPr>
            <a:r>
              <a:rPr lang="en-NL">
                <a:solidFill>
                  <a:schemeClr val="bg1"/>
                </a:solidFill>
              </a:rPr>
              <a:t>why we could maybe expect to see two peaks in spot intensity</a:t>
            </a:r>
          </a:p>
          <a:p>
            <a:endParaRPr lang="en-NL"/>
          </a:p>
        </p:txBody>
      </p:sp>
      <p:sp>
        <p:nvSpPr>
          <p:cNvPr id="4" name="Slide Number Placeholder 3"/>
          <p:cNvSpPr>
            <a:spLocks noGrp="1"/>
          </p:cNvSpPr>
          <p:nvPr>
            <p:ph type="sldNum" sz="quarter" idx="5"/>
          </p:nvPr>
        </p:nvSpPr>
        <p:spPr/>
        <p:txBody>
          <a:bodyPr/>
          <a:lstStyle/>
          <a:p>
            <a:fld id="{536ABC7C-5254-4442-8EB9-4FC7D240D6EB}" type="slidenum">
              <a:rPr lang="en-NL" smtClean="0"/>
              <a:t>10</a:t>
            </a:fld>
            <a:endParaRPr lang="en-NL"/>
          </a:p>
        </p:txBody>
      </p:sp>
    </p:spTree>
    <p:extLst>
      <p:ext uri="{BB962C8B-B14F-4D97-AF65-F5344CB8AC3E}">
        <p14:creationId xmlns:p14="http://schemas.microsoft.com/office/powerpoint/2010/main" val="2543505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a:p>
            <a:r>
              <a:rPr lang="en-NL" sz="2400">
                <a:solidFill>
                  <a:schemeClr val="bg1"/>
                </a:solidFill>
              </a:rPr>
              <a:t>Conditions</a:t>
            </a:r>
          </a:p>
          <a:p>
            <a:pPr lvl="1"/>
            <a:r>
              <a:rPr lang="en-NL">
                <a:solidFill>
                  <a:schemeClr val="bg1"/>
                </a:solidFill>
              </a:rPr>
              <a:t>Previously: stress versus no stress</a:t>
            </a:r>
          </a:p>
          <a:p>
            <a:pPr lvl="2"/>
            <a:r>
              <a:rPr lang="en-NL" sz="2400">
                <a:solidFill>
                  <a:schemeClr val="bg1"/>
                </a:solidFill>
              </a:rPr>
              <a:t>Variables: medium, temperature, pH</a:t>
            </a:r>
          </a:p>
          <a:p>
            <a:pPr marL="171450" indent="-171450">
              <a:buFont typeface="Arial" panose="020B0604020202020204" pitchFamily="34" charset="0"/>
              <a:buChar char="•"/>
            </a:pPr>
            <a:endParaRPr lang="en-NL"/>
          </a:p>
        </p:txBody>
      </p:sp>
      <p:sp>
        <p:nvSpPr>
          <p:cNvPr id="4" name="Slide Number Placeholder 3"/>
          <p:cNvSpPr>
            <a:spLocks noGrp="1"/>
          </p:cNvSpPr>
          <p:nvPr>
            <p:ph type="sldNum" sz="quarter" idx="5"/>
          </p:nvPr>
        </p:nvSpPr>
        <p:spPr/>
        <p:txBody>
          <a:bodyPr/>
          <a:lstStyle/>
          <a:p>
            <a:fld id="{536ABC7C-5254-4442-8EB9-4FC7D240D6EB}" type="slidenum">
              <a:rPr lang="en-NL" smtClean="0"/>
              <a:t>11</a:t>
            </a:fld>
            <a:endParaRPr lang="en-NL"/>
          </a:p>
        </p:txBody>
      </p:sp>
    </p:spTree>
    <p:extLst>
      <p:ext uri="{BB962C8B-B14F-4D97-AF65-F5344CB8AC3E}">
        <p14:creationId xmlns:p14="http://schemas.microsoft.com/office/powerpoint/2010/main" val="2390561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92762-0EFC-6AB1-9A61-7221E251DC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15282C-ECE4-5303-7861-13B640634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A3A59-568C-2F75-C2AD-DCF34FA677BC}"/>
              </a:ext>
            </a:extLst>
          </p:cNvPr>
          <p:cNvSpPr>
            <a:spLocks noGrp="1"/>
          </p:cNvSpPr>
          <p:nvPr>
            <p:ph type="body" idx="1"/>
          </p:nvPr>
        </p:nvSpPr>
        <p:spPr/>
        <p:txBody>
          <a:bodyPr/>
          <a:lstStyle/>
          <a:p>
            <a:pPr marL="171450" indent="-171450">
              <a:buFont typeface="Arial" panose="020B0604020202020204" pitchFamily="34" charset="0"/>
              <a:buChar char="•"/>
            </a:pPr>
            <a:endParaRPr lang="en-NL"/>
          </a:p>
        </p:txBody>
      </p:sp>
      <p:sp>
        <p:nvSpPr>
          <p:cNvPr id="4" name="Slide Number Placeholder 3">
            <a:extLst>
              <a:ext uri="{FF2B5EF4-FFF2-40B4-BE49-F238E27FC236}">
                <a16:creationId xmlns:a16="http://schemas.microsoft.com/office/drawing/2014/main" id="{404F8633-8F43-C19F-2CF4-D69BD7429BFC}"/>
              </a:ext>
            </a:extLst>
          </p:cNvPr>
          <p:cNvSpPr>
            <a:spLocks noGrp="1"/>
          </p:cNvSpPr>
          <p:nvPr>
            <p:ph type="sldNum" sz="quarter" idx="5"/>
          </p:nvPr>
        </p:nvSpPr>
        <p:spPr/>
        <p:txBody>
          <a:bodyPr/>
          <a:lstStyle/>
          <a:p>
            <a:fld id="{536ABC7C-5254-4442-8EB9-4FC7D240D6EB}" type="slidenum">
              <a:rPr lang="en-NL" smtClean="0"/>
              <a:t>12</a:t>
            </a:fld>
            <a:endParaRPr lang="en-NL"/>
          </a:p>
        </p:txBody>
      </p:sp>
    </p:spTree>
    <p:extLst>
      <p:ext uri="{BB962C8B-B14F-4D97-AF65-F5344CB8AC3E}">
        <p14:creationId xmlns:p14="http://schemas.microsoft.com/office/powerpoint/2010/main" val="990893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NL"/>
          </a:p>
          <a:p>
            <a:endParaRPr lang="en-NL"/>
          </a:p>
          <a:p>
            <a:r>
              <a:rPr lang="en-NL"/>
              <a:t>Issues with plate reader</a:t>
            </a:r>
          </a:p>
          <a:p>
            <a:pPr marL="171450" indent="-171450">
              <a:buFont typeface="Arial" panose="020B0604020202020204" pitchFamily="34" charset="0"/>
              <a:buChar char="•"/>
            </a:pPr>
            <a:r>
              <a:rPr lang="en-NL"/>
              <a:t>Issues with LB repeatability</a:t>
            </a:r>
          </a:p>
          <a:p>
            <a:pPr marL="171450" indent="-171450">
              <a:buFont typeface="Arial" panose="020B0604020202020204" pitchFamily="34" charset="0"/>
              <a:buChar char="•"/>
            </a:pPr>
            <a:r>
              <a:rPr lang="en-NL"/>
              <a:t>Synchronise LB and M9 in the initial experiments</a:t>
            </a:r>
          </a:p>
          <a:p>
            <a:pPr marL="171450" indent="-171450">
              <a:buFont typeface="Arial" panose="020B0604020202020204" pitchFamily="34" charset="0"/>
              <a:buChar char="•"/>
            </a:pPr>
            <a:r>
              <a:rPr lang="en-NL"/>
              <a:t>Discard pH and temperature conditions</a:t>
            </a:r>
          </a:p>
          <a:p>
            <a:pPr marL="171450" indent="-171450">
              <a:buFont typeface="Arial" panose="020B0604020202020204" pitchFamily="34" charset="0"/>
              <a:buChar char="•"/>
            </a:pPr>
            <a:r>
              <a:rPr lang="en-NL"/>
              <a:t>Machine lost data for non-standard experiment duration</a:t>
            </a:r>
          </a:p>
          <a:p>
            <a:pPr marL="171450" indent="-171450">
              <a:buFont typeface="Arial" panose="020B0604020202020204" pitchFamily="34" charset="0"/>
              <a:buChar char="•"/>
            </a:pPr>
            <a:r>
              <a:rPr lang="en-NL"/>
              <a:t>Condensation</a:t>
            </a:r>
          </a:p>
          <a:p>
            <a:endParaRPr lang="en-NL"/>
          </a:p>
          <a:p>
            <a:r>
              <a:rPr lang="en-NL"/>
              <a:t>Issues with shake flasks</a:t>
            </a:r>
          </a:p>
          <a:p>
            <a:pPr marL="171450" indent="-171450">
              <a:buFont typeface="Arial" panose="020B0604020202020204" pitchFamily="34" charset="0"/>
              <a:buChar char="•"/>
            </a:pPr>
            <a:r>
              <a:rPr lang="en-NL"/>
              <a:t>lag phase between LB and M9 are very different =&gt; hard to synchronise and get the overnight culture right</a:t>
            </a:r>
          </a:p>
          <a:p>
            <a:pPr marL="628650" lvl="1" indent="-171450">
              <a:buFont typeface="Arial" panose="020B0604020202020204" pitchFamily="34" charset="0"/>
              <a:buChar char="•"/>
            </a:pPr>
            <a:r>
              <a:rPr lang="en-NL"/>
              <a:t>Explanation: age of the agar plate, dilution levels too high, dilution errors</a:t>
            </a:r>
          </a:p>
          <a:p>
            <a:endParaRPr lang="en-NL"/>
          </a:p>
          <a:p>
            <a:r>
              <a:rPr lang="en-NL"/>
              <a:t>Issues with both:</a:t>
            </a:r>
          </a:p>
          <a:p>
            <a:pPr marL="171450" indent="-171450">
              <a:buFont typeface="Arial" panose="020B0604020202020204" pitchFamily="34" charset="0"/>
              <a:buChar char="•"/>
            </a:pPr>
            <a:r>
              <a:rPr lang="en-NL"/>
              <a:t>remain strictly within exponential phase at all times</a:t>
            </a:r>
          </a:p>
        </p:txBody>
      </p:sp>
      <p:sp>
        <p:nvSpPr>
          <p:cNvPr id="4" name="Slide Number Placeholder 3"/>
          <p:cNvSpPr>
            <a:spLocks noGrp="1"/>
          </p:cNvSpPr>
          <p:nvPr>
            <p:ph type="sldNum" sz="quarter" idx="5"/>
          </p:nvPr>
        </p:nvSpPr>
        <p:spPr/>
        <p:txBody>
          <a:bodyPr/>
          <a:lstStyle/>
          <a:p>
            <a:fld id="{536ABC7C-5254-4442-8EB9-4FC7D240D6EB}" type="slidenum">
              <a:rPr lang="en-NL" smtClean="0"/>
              <a:t>13</a:t>
            </a:fld>
            <a:endParaRPr lang="en-NL"/>
          </a:p>
        </p:txBody>
      </p:sp>
    </p:spTree>
    <p:extLst>
      <p:ext uri="{BB962C8B-B14F-4D97-AF65-F5344CB8AC3E}">
        <p14:creationId xmlns:p14="http://schemas.microsoft.com/office/powerpoint/2010/main" val="212732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536ABC7C-5254-4442-8EB9-4FC7D240D6EB}" type="slidenum">
              <a:rPr lang="en-NL" smtClean="0"/>
              <a:t>14</a:t>
            </a:fld>
            <a:endParaRPr lang="en-NL"/>
          </a:p>
        </p:txBody>
      </p:sp>
    </p:spTree>
    <p:extLst>
      <p:ext uri="{BB962C8B-B14F-4D97-AF65-F5344CB8AC3E}">
        <p14:creationId xmlns:p14="http://schemas.microsoft.com/office/powerpoint/2010/main" val="431161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larger pictures</a:t>
            </a:r>
          </a:p>
          <a:p>
            <a:r>
              <a:rPr lang="en-NL"/>
              <a:t>write “bar = 5 µm”</a:t>
            </a:r>
          </a:p>
          <a:p>
            <a:r>
              <a:rPr lang="en-NL"/>
              <a:t>add grey=DIC</a:t>
            </a:r>
          </a:p>
          <a:p>
            <a:r>
              <a:rPr lang="en-NL"/>
              <a:t>add bar with colours at the top (saves space)</a:t>
            </a:r>
          </a:p>
          <a:p>
            <a:endParaRPr lang="en-NL"/>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a:effectLst/>
                <a:latin typeface="Aptos" panose="020B0004020202020204" pitchFamily="34" charset="0"/>
                <a:ea typeface="Times New Roman" panose="02020603050405020304" pitchFamily="18" charset="0"/>
                <a:cs typeface="Times New Roman" panose="02020603050405020304" pitchFamily="18" charset="0"/>
              </a:rPr>
              <a:t>Caption: From left to right, glucose, glycerol, galactose, and mannose FISH pictures. Spots for all three genes are observed in all conditions. mRNA counts differ from cell to cell, which is expected since mRNA copy number vary stochastically wihtin a population of genetically identical cells. Spot frequency for a given mRNA  also seems to vary across conditions. The frequencies for the two TA systems is signficantly higher than the expected frequency of persister cells, underscoring  that TA system transcription alone is not enough for the toxin to be activated.</a:t>
            </a:r>
            <a:endParaRPr lang="en-NL" sz="1800" kern="100">
              <a:effectLst/>
              <a:latin typeface="Aptos" panose="020B0004020202020204" pitchFamily="34" charset="0"/>
              <a:ea typeface="Times New Roman" panose="02020603050405020304" pitchFamily="18" charset="0"/>
              <a:cs typeface="Times New Roman" panose="02020603050405020304" pitchFamily="18" charset="0"/>
            </a:endParaRPr>
          </a:p>
          <a:p>
            <a:endParaRPr lang="en-NL"/>
          </a:p>
        </p:txBody>
      </p:sp>
      <p:sp>
        <p:nvSpPr>
          <p:cNvPr id="4" name="Slide Number Placeholder 3"/>
          <p:cNvSpPr>
            <a:spLocks noGrp="1"/>
          </p:cNvSpPr>
          <p:nvPr>
            <p:ph type="sldNum" sz="quarter" idx="5"/>
          </p:nvPr>
        </p:nvSpPr>
        <p:spPr/>
        <p:txBody>
          <a:bodyPr/>
          <a:lstStyle/>
          <a:p>
            <a:fld id="{536ABC7C-5254-4442-8EB9-4FC7D240D6EB}" type="slidenum">
              <a:rPr lang="en-NL" smtClean="0"/>
              <a:t>15</a:t>
            </a:fld>
            <a:endParaRPr lang="en-NL"/>
          </a:p>
        </p:txBody>
      </p:sp>
    </p:spTree>
    <p:extLst>
      <p:ext uri="{BB962C8B-B14F-4D97-AF65-F5344CB8AC3E}">
        <p14:creationId xmlns:p14="http://schemas.microsoft.com/office/powerpoint/2010/main" val="494889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536ABC7C-5254-4442-8EB9-4FC7D240D6EB}" type="slidenum">
              <a:rPr lang="en-NL" smtClean="0"/>
              <a:t>16</a:t>
            </a:fld>
            <a:endParaRPr lang="en-NL"/>
          </a:p>
        </p:txBody>
      </p:sp>
    </p:spTree>
    <p:extLst>
      <p:ext uri="{BB962C8B-B14F-4D97-AF65-F5344CB8AC3E}">
        <p14:creationId xmlns:p14="http://schemas.microsoft.com/office/powerpoint/2010/main" val="611297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Issue: spots are too close</a:t>
            </a:r>
          </a:p>
          <a:p>
            <a:r>
              <a:rPr lang="en-NL"/>
              <a:t>Solution: estimate number of spots based on fluorescence intensity</a:t>
            </a:r>
          </a:p>
        </p:txBody>
      </p:sp>
      <p:sp>
        <p:nvSpPr>
          <p:cNvPr id="4" name="Slide Number Placeholder 3"/>
          <p:cNvSpPr>
            <a:spLocks noGrp="1"/>
          </p:cNvSpPr>
          <p:nvPr>
            <p:ph type="sldNum" sz="quarter" idx="5"/>
          </p:nvPr>
        </p:nvSpPr>
        <p:spPr/>
        <p:txBody>
          <a:bodyPr/>
          <a:lstStyle/>
          <a:p>
            <a:fld id="{536ABC7C-5254-4442-8EB9-4FC7D240D6EB}" type="slidenum">
              <a:rPr lang="en-NL" smtClean="0"/>
              <a:t>18</a:t>
            </a:fld>
            <a:endParaRPr lang="en-NL"/>
          </a:p>
        </p:txBody>
      </p:sp>
    </p:spTree>
    <p:extLst>
      <p:ext uri="{BB962C8B-B14F-4D97-AF65-F5344CB8AC3E}">
        <p14:creationId xmlns:p14="http://schemas.microsoft.com/office/powerpoint/2010/main" val="2179158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DIC segmentation is useless.</a:t>
            </a:r>
          </a:p>
          <a:p>
            <a:r>
              <a:rPr lang="en-NL"/>
              <a:t>Need brightfield or phase contrast images.</a:t>
            </a:r>
          </a:p>
          <a:p>
            <a:r>
              <a:rPr lang="en-NL"/>
              <a:t>Otherwise we are just tracking the DIC shadows. </a:t>
            </a:r>
          </a:p>
        </p:txBody>
      </p:sp>
      <p:sp>
        <p:nvSpPr>
          <p:cNvPr id="4" name="Slide Number Placeholder 3"/>
          <p:cNvSpPr>
            <a:spLocks noGrp="1"/>
          </p:cNvSpPr>
          <p:nvPr>
            <p:ph type="sldNum" sz="quarter" idx="5"/>
          </p:nvPr>
        </p:nvSpPr>
        <p:spPr/>
        <p:txBody>
          <a:bodyPr/>
          <a:lstStyle/>
          <a:p>
            <a:fld id="{536ABC7C-5254-4442-8EB9-4FC7D240D6EB}" type="slidenum">
              <a:rPr lang="en-NL" smtClean="0"/>
              <a:t>19</a:t>
            </a:fld>
            <a:endParaRPr lang="en-NL"/>
          </a:p>
        </p:txBody>
      </p:sp>
    </p:spTree>
    <p:extLst>
      <p:ext uri="{BB962C8B-B14F-4D97-AF65-F5344CB8AC3E}">
        <p14:creationId xmlns:p14="http://schemas.microsoft.com/office/powerpoint/2010/main" val="1058627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536ABC7C-5254-4442-8EB9-4FC7D240D6EB}" type="slidenum">
              <a:rPr lang="en-NL" smtClean="0"/>
              <a:t>20</a:t>
            </a:fld>
            <a:endParaRPr lang="en-NL"/>
          </a:p>
        </p:txBody>
      </p:sp>
    </p:spTree>
    <p:extLst>
      <p:ext uri="{BB962C8B-B14F-4D97-AF65-F5344CB8AC3E}">
        <p14:creationId xmlns:p14="http://schemas.microsoft.com/office/powerpoint/2010/main" val="2992162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rtl="0" fontAlgn="base">
              <a:buFont typeface="Arial" panose="020B0604020202020204" pitchFamily="34" charset="0"/>
              <a:buChar char="•"/>
            </a:pPr>
            <a:endParaRPr lang="en-US" b="0" i="0" u="none" strike="noStrike" dirty="0">
              <a:solidFill>
                <a:srgbClr val="000000"/>
              </a:solidFill>
              <a:effectLst/>
              <a:latin typeface="Calibri" panose="020F0502020204030204" pitchFamily="34" charset="0"/>
            </a:endParaRPr>
          </a:p>
          <a:p>
            <a:pPr marL="171450" indent="-171450" algn="l" rtl="0" fontAlgn="base">
              <a:buFont typeface="Arial" panose="020B0604020202020204" pitchFamily="34" charset="0"/>
              <a:buChar char="•"/>
            </a:pPr>
            <a:endParaRPr lang="en-US" b="0" i="0" u="none" strike="noStrike" dirty="0">
              <a:solidFill>
                <a:srgbClr val="000000"/>
              </a:solidFill>
              <a:effectLst/>
              <a:latin typeface="Calibri" panose="020F0502020204030204" pitchFamily="34" charset="0"/>
            </a:endParaRPr>
          </a:p>
          <a:p>
            <a:pPr marL="171450" indent="-171450"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Persister cells are a subpopulation of cells that enter a dormant state in which they stop growing</a:t>
            </a:r>
          </a:p>
          <a:p>
            <a:pPr marL="171450" indent="-171450"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This behavior is transient, so these cells can resume growth at some point in time</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GB" sz="1200" b="0" i="0">
                <a:solidFill>
                  <a:srgbClr val="222222"/>
                </a:solidFill>
                <a:effectLst/>
                <a:latin typeface="-apple-system"/>
              </a:rPr>
              <a:t> Antibiotic persistence plays an important role in chronic infections and facilitates the evolution of antibiotic resistance</a:t>
            </a:r>
            <a:r>
              <a:rPr lang="en-GB" sz="1200" b="0" i="0" baseline="30000">
                <a:solidFill>
                  <a:srgbClr val="006699"/>
                </a:solidFill>
                <a:effectLst/>
                <a:latin typeface="-apple-system"/>
              </a:rPr>
              <a:t>.</a:t>
            </a:r>
            <a:r>
              <a:rPr lang="en-GB" sz="1200" b="0" i="0">
                <a:solidFill>
                  <a:srgbClr val="222222"/>
                </a:solidFill>
                <a:effectLst/>
                <a:latin typeface="-apple-system"/>
              </a:rPr>
              <a:t> In contrast to resistance, in which a heritable genetic change renders an entire bacterial population able to grow in the presence of an antibiotic, persister cells are genetically identical to their susceptible relatives and they tolerate antibiotics and other stresses by entering a transient, non-replicating state</a:t>
            </a:r>
            <a:r>
              <a:rPr lang="en-GB" sz="1200" b="0" i="0" baseline="30000">
                <a:solidFill>
                  <a:srgbClr val="006699"/>
                </a:solidFill>
                <a:effectLst/>
                <a:latin typeface="-apple-system"/>
                <a:hlinkClick r:id="rId3" tooltip="Lewis, K. Persister cells. Annu. Rev. Microbiol. 64, 357–372 (2010)."/>
              </a:rPr>
              <a:t>15</a:t>
            </a:r>
            <a:r>
              <a:rPr lang="en-GB" sz="1200" b="0" i="0" baseline="30000">
                <a:solidFill>
                  <a:srgbClr val="222222"/>
                </a:solidFill>
                <a:effectLst/>
                <a:latin typeface="-apple-system"/>
              </a:rPr>
              <a:t>,</a:t>
            </a:r>
            <a:r>
              <a:rPr lang="en-GB" sz="1200" b="0" i="0" baseline="30000">
                <a:solidFill>
                  <a:srgbClr val="006699"/>
                </a:solidFill>
                <a:effectLst/>
                <a:latin typeface="-apple-system"/>
                <a:hlinkClick r:id="rId4" tooltip="Balaban, N. Q., Merrin, J., Chait, R., Kowalik, L. &amp; Leibler, S. Bacterial persistence as a phenotypic switch. Science 305, 1622–1625 (2004)."/>
              </a:rPr>
              <a:t>16</a:t>
            </a:r>
            <a:r>
              <a:rPr lang="en-GB" sz="1200" b="0" i="0">
                <a:solidFill>
                  <a:srgbClr val="222222"/>
                </a:solidFill>
                <a:effectLst/>
                <a:latin typeface="-apple-system"/>
              </a:rPr>
              <a:t>. Persister cells can resume normal growth once the stressor is removed, but they are once again sensitive to the stress</a:t>
            </a:r>
            <a:r>
              <a:rPr lang="en-GB" sz="1200" b="0" i="0" baseline="30000">
                <a:solidFill>
                  <a:srgbClr val="006699"/>
                </a:solidFill>
                <a:effectLst/>
                <a:latin typeface="-apple-system"/>
                <a:hlinkClick r:id="rId4" tooltip="Balaban, N. Q., Merrin, J., Chait, R., Kowalik, L. &amp; Leibler, S. Bacterial persistence as a phenotypic switch. Science 305, 1622–1625 (2004)."/>
              </a:rPr>
              <a:t>16</a:t>
            </a:r>
            <a:r>
              <a:rPr lang="en-GB" sz="1200" b="0" i="0">
                <a:solidFill>
                  <a:srgbClr val="222222"/>
                </a:solidFill>
                <a:effectLst/>
                <a:latin typeface="-apple-system"/>
              </a:rPr>
              <a:t>. Persistence is viewed as a bet-hedging strategy against unexpected environmental threats; the dormant cells temporarily sacrifice replication in exchange for stress tolerance</a:t>
            </a:r>
            <a:endParaRPr lang="en-US" sz="1000" b="0" i="0">
              <a:solidFill>
                <a:srgbClr val="000000"/>
              </a:solidFill>
              <a:effectLst/>
              <a:latin typeface="Calibri" panose="020F0502020204030204" pitchFamily="34" charset="0"/>
            </a:endParaRPr>
          </a:p>
          <a:p>
            <a:pPr marL="171450" indent="-171450" algn="l" rtl="0" fontAlgn="base">
              <a:buFont typeface="Arial" panose="020B0604020202020204" pitchFamily="34" charset="0"/>
              <a:buChar char="•"/>
            </a:pPr>
            <a:endParaRPr lang="en-US" b="0" i="0" dirty="0">
              <a:solidFill>
                <a:srgbClr val="444444"/>
              </a:solidFill>
              <a:effectLst/>
              <a:latin typeface="Arial" panose="020B0604020202020204" pitchFamily="34" charset="0"/>
            </a:endParaRPr>
          </a:p>
          <a:p>
            <a:pPr algn="l" rtl="0" fontAlgn="base"/>
            <a:r>
              <a:rPr lang="en-US" b="0" i="0" dirty="0">
                <a:solidFill>
                  <a:srgbClr val="444444"/>
                </a:solidFill>
                <a:effectLst/>
                <a:latin typeface="Calibri" panose="020F0502020204030204" pitchFamily="34" charset="0"/>
              </a:rPr>
              <a:t>​</a:t>
            </a:r>
            <a:endParaRPr lang="en-US" b="0" i="0" dirty="0">
              <a:solidFill>
                <a:srgbClr val="444444"/>
              </a:solidFill>
              <a:effectLst/>
              <a:latin typeface="Arial" panose="020B0604020202020204" pitchFamily="34" charset="0"/>
            </a:endParaRPr>
          </a:p>
          <a:p>
            <a:pPr algn="l" rtl="0" fontAlgn="base"/>
            <a:r>
              <a:rPr lang="en-US" b="0" i="0" u="none" strike="noStrike" dirty="0">
                <a:solidFill>
                  <a:srgbClr val="000000"/>
                </a:solidFill>
                <a:effectLst/>
                <a:latin typeface="Calibri" panose="020F0502020204030204" pitchFamily="34" charset="0"/>
              </a:rPr>
              <a:t>Why do we care about this phenomenon?</a:t>
            </a:r>
            <a:r>
              <a:rPr lang="en-US" b="0" i="0" dirty="0">
                <a:solidFill>
                  <a:srgbClr val="444444"/>
                </a:solidFill>
                <a:effectLst/>
                <a:latin typeface="Calibri" panose="020F0502020204030204" pitchFamily="34" charset="0"/>
              </a:rPr>
              <a:t>​</a:t>
            </a:r>
            <a:endParaRPr lang="en-US"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antibiotics only kill growing cells, not dormant cells</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so persisters might play a role in relapsing infections that successfully evade antibiotics action </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4472C4"/>
                </a:solidFill>
                <a:effectLst/>
                <a:latin typeface="Calibri" panose="020F0502020204030204" pitchFamily="34" charset="0"/>
              </a:rPr>
              <a:t>examples: tuberculosis, lung infections in cystic fibrosis patients, Salmonella, tonsillitis, urinary tract infections</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algn="l" rtl="0" fontAlgn="base"/>
            <a:r>
              <a:rPr lang="en-US" b="0" i="0" dirty="0">
                <a:solidFill>
                  <a:srgbClr val="444444"/>
                </a:solidFill>
                <a:effectLst/>
                <a:latin typeface="Calibri" panose="020F0502020204030204" pitchFamily="34" charset="0"/>
              </a:rPr>
              <a:t>​</a:t>
            </a:r>
            <a:br>
              <a:rPr lang="en-US" b="0" i="0" dirty="0">
                <a:solidFill>
                  <a:srgbClr val="444444"/>
                </a:solidFill>
                <a:effectLst/>
                <a:latin typeface="Calibri" panose="020F0502020204030204" pitchFamily="34" charset="0"/>
              </a:rPr>
            </a:br>
            <a:r>
              <a:rPr lang="en-US" b="0" i="0" u="none" strike="noStrike" dirty="0">
                <a:solidFill>
                  <a:srgbClr val="000000"/>
                </a:solidFill>
                <a:effectLst/>
                <a:latin typeface="Calibri" panose="020F0502020204030204" pitchFamily="34" charset="0"/>
              </a:rPr>
              <a:t>About persistence, we know that:</a:t>
            </a:r>
            <a:r>
              <a:rPr lang="en-US" b="0" i="0" dirty="0">
                <a:solidFill>
                  <a:srgbClr val="444444"/>
                </a:solidFill>
                <a:effectLst/>
                <a:latin typeface="Calibri" panose="020F0502020204030204" pitchFamily="34" charset="0"/>
              </a:rPr>
              <a:t>​</a:t>
            </a:r>
            <a:endParaRPr lang="en-US"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stress can trigger persistence (nutrient limitation, high cell number, acid stress, immune factors) </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Toxin-Antitoxin systems might be involved</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endParaRPr lang="en-NL" dirty="0"/>
          </a:p>
          <a:p>
            <a:pPr algn="l" rtl="0" fontAlgn="base"/>
            <a:r>
              <a:rPr lang="en-US" b="0" i="0" u="none" strike="noStrike" dirty="0">
                <a:solidFill>
                  <a:srgbClr val="000000"/>
                </a:solidFill>
                <a:effectLst/>
                <a:latin typeface="Calibri" panose="020F0502020204030204" pitchFamily="34" charset="0"/>
              </a:rPr>
              <a:t>About persistence, we don’t know:</a:t>
            </a:r>
            <a:r>
              <a:rPr lang="en-US" b="0" i="0" dirty="0">
                <a:solidFill>
                  <a:srgbClr val="444444"/>
                </a:solidFill>
                <a:effectLst/>
                <a:latin typeface="Calibri" panose="020F0502020204030204" pitchFamily="34" charset="0"/>
              </a:rPr>
              <a:t>​</a:t>
            </a:r>
          </a:p>
          <a:p>
            <a:pPr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molecular mechanism of tolerance that enables the persister bacteria to survive</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mechanism that generates heterogeneity in the population</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algn="l" rtl="0" fontAlgn="base"/>
            <a:r>
              <a:rPr lang="en-US" b="0" i="0" dirty="0">
                <a:solidFill>
                  <a:srgbClr val="444444"/>
                </a:solidFill>
                <a:effectLst/>
                <a:latin typeface="Calibri" panose="020F0502020204030204" pitchFamily="34" charset="0"/>
              </a:rPr>
              <a:t>​</a:t>
            </a:r>
          </a:p>
          <a:p>
            <a:r>
              <a:rPr lang="en-NL" dirty="0"/>
              <a:t>==========================================================================================================================================</a:t>
            </a:r>
          </a:p>
          <a:p>
            <a:r>
              <a:rPr lang="en-US" sz="1800" b="0" i="0" dirty="0">
                <a:solidFill>
                  <a:srgbClr val="000000"/>
                </a:solidFill>
                <a:effectLst/>
                <a:latin typeface="Calibri" panose="020F0502020204030204" pitchFamily="34" charset="0"/>
              </a:rPr>
              <a:t>Bacterial cells can become resistant to antibiotics by acquiring mutations, but can also escape killing by antibiotics by switching to a so-called ‘persister’ state (Lewis  2010</a:t>
            </a:r>
            <a:r>
              <a:rPr lang="en-US" sz="1800" b="0" i="0" baseline="30000" dirty="0">
                <a:solidFill>
                  <a:srgbClr val="000000"/>
                </a:solidFill>
                <a:effectLst/>
                <a:latin typeface="Calibri" panose="020F0502020204030204" pitchFamily="34" charset="0"/>
              </a:rPr>
              <a:t>i</a:t>
            </a:r>
            <a:r>
              <a:rPr lang="en-US" sz="1800" b="0" i="0" dirty="0">
                <a:solidFill>
                  <a:srgbClr val="000000"/>
                </a:solidFill>
                <a:effectLst/>
                <a:latin typeface="Calibri" panose="020F0502020204030204" pitchFamily="34" charset="0"/>
              </a:rPr>
              <a:t>, </a:t>
            </a:r>
            <a:r>
              <a:rPr lang="en-US" sz="1800" b="0" i="0" noProof="0" dirty="0">
                <a:solidFill>
                  <a:srgbClr val="000000"/>
                </a:solidFill>
                <a:effectLst/>
                <a:latin typeface="Calibri" panose="020F0502020204030204" pitchFamily="34" charset="0"/>
              </a:rPr>
              <a:t>Berkvens</a:t>
            </a:r>
            <a:r>
              <a:rPr lang="en-US" sz="1800" b="0" i="0" dirty="0">
                <a:solidFill>
                  <a:srgbClr val="000000"/>
                </a:solidFill>
                <a:effectLst/>
                <a:latin typeface="Calibri" panose="020F0502020204030204" pitchFamily="34" charset="0"/>
              </a:rPr>
              <a:t> et al. 2022 </a:t>
            </a:r>
            <a:r>
              <a:rPr lang="en-US" sz="1800" b="0" i="0" baseline="30000" dirty="0">
                <a:solidFill>
                  <a:srgbClr val="000000"/>
                </a:solidFill>
                <a:effectLst/>
                <a:latin typeface="Calibri" panose="020F0502020204030204" pitchFamily="34" charset="0"/>
              </a:rPr>
              <a:t>ii</a:t>
            </a:r>
            <a:r>
              <a:rPr lang="en-US" sz="1800" b="0" i="0" dirty="0">
                <a:solidFill>
                  <a:srgbClr val="000000"/>
                </a:solidFill>
                <a:effectLst/>
                <a:latin typeface="Calibri" panose="020F0502020204030204" pitchFamily="34" charset="0"/>
              </a:rPr>
              <a:t>). Cells in the persister state go dormant: they stop growing</a:t>
            </a:r>
            <a:r>
              <a:rPr lang="en-US" sz="1800" b="0" i="0" u="sng" dirty="0">
                <a:solidFill>
                  <a:srgbClr val="D13438"/>
                </a:solidFill>
                <a:effectLst/>
                <a:latin typeface="Calibri" panose="020F0502020204030204" pitchFamily="34" charset="0"/>
              </a:rPr>
              <a:t>,</a:t>
            </a:r>
            <a:r>
              <a:rPr lang="en-US" sz="1800" b="0" i="0" dirty="0">
                <a:solidFill>
                  <a:srgbClr val="000000"/>
                </a:solidFill>
                <a:effectLst/>
                <a:latin typeface="Calibri" panose="020F0502020204030204" pitchFamily="34" charset="0"/>
              </a:rPr>
              <a:t> or grow only very slowly. Since antibiotics can only kill growing cells</a:t>
            </a:r>
            <a:r>
              <a:rPr lang="en-US" sz="1800" b="0" i="0" u="sng" dirty="0">
                <a:solidFill>
                  <a:srgbClr val="D13438"/>
                </a:solidFill>
                <a:effectLst/>
                <a:latin typeface="Calibri" panose="020F0502020204030204" pitchFamily="34" charset="0"/>
              </a:rPr>
              <a:t>,</a:t>
            </a:r>
            <a:r>
              <a:rPr lang="en-US" sz="1800" b="0" i="0" dirty="0">
                <a:solidFill>
                  <a:srgbClr val="000000"/>
                </a:solidFill>
                <a:effectLst/>
                <a:latin typeface="Calibri" panose="020F0502020204030204" pitchFamily="34" charset="0"/>
              </a:rPr>
              <a:t> because they work by interfering with the growth processes, the subpopulation of persister cells is tolerant to antibiotics and can restart growing once the antibiotic treatment is ended. </a:t>
            </a:r>
            <a:r>
              <a:rPr lang="en-US" sz="1800" b="0" i="0" dirty="0">
                <a:solidFill>
                  <a:srgbClr val="D13438"/>
                </a:solidFill>
                <a:effectLst/>
                <a:latin typeface="Calibri" panose="020F0502020204030204" pitchFamily="34" charset="0"/>
              </a:rPr>
              <a:t> </a:t>
            </a:r>
          </a:p>
          <a:p>
            <a:endParaRPr lang="en-US" sz="1800" b="0" i="0" dirty="0">
              <a:solidFill>
                <a:srgbClr val="D13438"/>
              </a:solidFill>
              <a:effectLst/>
              <a:latin typeface="Calibri" panose="020F0502020204030204" pitchFamily="34" charset="0"/>
            </a:endParaRPr>
          </a:p>
          <a:p>
            <a:r>
              <a:rPr lang="en-US" sz="1800" b="0" i="0">
                <a:solidFill>
                  <a:srgbClr val="000000"/>
                </a:solidFill>
                <a:effectLst/>
                <a:latin typeface="Calibri" panose="020F0502020204030204" pitchFamily="34" charset="0"/>
              </a:rPr>
              <a:t>Acquiring a better understanding of persistence mechanisms is crucial, as resistance to antibiotics is a major, mounting problem in the treatment of infectious diseases. Since persister cells are a subgroup of the general population, understanding which cells become persistent and how they become persistent requires single cell analysis.  </a:t>
            </a:r>
            <a:endParaRPr lang="en-NL" dirty="0"/>
          </a:p>
        </p:txBody>
      </p:sp>
      <p:sp>
        <p:nvSpPr>
          <p:cNvPr id="4" name="Slide Number Placeholder 3"/>
          <p:cNvSpPr>
            <a:spLocks noGrp="1"/>
          </p:cNvSpPr>
          <p:nvPr>
            <p:ph type="sldNum" sz="quarter" idx="5"/>
          </p:nvPr>
        </p:nvSpPr>
        <p:spPr/>
        <p:txBody>
          <a:bodyPr/>
          <a:lstStyle/>
          <a:p>
            <a:fld id="{536ABC7C-5254-4442-8EB9-4FC7D240D6EB}" type="slidenum">
              <a:rPr lang="en-NL" smtClean="0"/>
              <a:t>2</a:t>
            </a:fld>
            <a:endParaRPr lang="en-NL"/>
          </a:p>
        </p:txBody>
      </p:sp>
    </p:spTree>
    <p:extLst>
      <p:ext uri="{BB962C8B-B14F-4D97-AF65-F5344CB8AC3E}">
        <p14:creationId xmlns:p14="http://schemas.microsoft.com/office/powerpoint/2010/main" val="948586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9D78F-68DB-0651-B151-9DA817AB38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0191B5-FDB0-649D-D161-74A7163492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38ABAE-96FD-FF1F-989B-B01026BAA0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a:effectLst/>
                <a:latin typeface="Aptos" panose="020B0004020202020204" pitchFamily="34" charset="0"/>
                <a:ea typeface="Times New Roman" panose="02020603050405020304" pitchFamily="18" charset="0"/>
                <a:cs typeface="Times New Roman" panose="02020603050405020304" pitchFamily="18" charset="0"/>
              </a:rPr>
              <a:t>Caption: To further check quality, we compare the intensities of spots found inside and outside of cells. Left column: z-slice where the spot was found, middle column: spot raw intensity, right column: filtered spot intensity. Top row: rpoD, middle row: rnlAB, bottom row: hipBA. For each plot, data is split into out-of-cell spots (salmon color) and spots that are located in a cell (green color). Out-of-cells spots are eliminated from the quantitative analysis. Too many out-of-cell spots will lead to a low signal to noise ratio, as the likelihood that a spot that was counted is actually a true spot decreases. Ideally we would like out-of-cell spots to have lower intensities overall than in-cell spots. For this picture, we do not observe separation between the two populations based on the intensities. However, the number of spots outside the cells is significantly lower than inside. We also see that, especially for the two TA systems, out-of-cell spots tend to appear in slices that are at an extreme of the focus zone, pointing to a possible issue with the focus range chosen for analysis. False negatives from the segmentation will also increase the out-of-cells 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kern="10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a:effectLst/>
                <a:latin typeface="Aptos" panose="020B0004020202020204" pitchFamily="34" charset="0"/>
                <a:ea typeface="Times New Roman" panose="02020603050405020304" pitchFamily="18" charset="0"/>
                <a:cs typeface="Times New Roman" panose="02020603050405020304" pitchFamily="18" charset="0"/>
              </a:rPr>
              <a:t>Mention the two peaks for rnlAB.</a:t>
            </a:r>
            <a:endParaRPr lang="en-NL" sz="1800" kern="100">
              <a:effectLst/>
              <a:latin typeface="Aptos" panose="020B0004020202020204" pitchFamily="34" charset="0"/>
              <a:ea typeface="Times New Roman" panose="02020603050405020304" pitchFamily="18" charset="0"/>
              <a:cs typeface="Times New Roman" panose="02020603050405020304" pitchFamily="18" charset="0"/>
            </a:endParaRPr>
          </a:p>
          <a:p>
            <a:endParaRPr lang="en-NL"/>
          </a:p>
        </p:txBody>
      </p:sp>
      <p:sp>
        <p:nvSpPr>
          <p:cNvPr id="4" name="Slide Number Placeholder 3">
            <a:extLst>
              <a:ext uri="{FF2B5EF4-FFF2-40B4-BE49-F238E27FC236}">
                <a16:creationId xmlns:a16="http://schemas.microsoft.com/office/drawing/2014/main" id="{CBBE0443-613F-1644-BFED-3AD4A925FDCB}"/>
              </a:ext>
            </a:extLst>
          </p:cNvPr>
          <p:cNvSpPr>
            <a:spLocks noGrp="1"/>
          </p:cNvSpPr>
          <p:nvPr>
            <p:ph type="sldNum" sz="quarter" idx="5"/>
          </p:nvPr>
        </p:nvSpPr>
        <p:spPr/>
        <p:txBody>
          <a:bodyPr/>
          <a:lstStyle/>
          <a:p>
            <a:fld id="{536ABC7C-5254-4442-8EB9-4FC7D240D6EB}" type="slidenum">
              <a:rPr lang="en-NL" smtClean="0"/>
              <a:t>21</a:t>
            </a:fld>
            <a:endParaRPr lang="en-NL"/>
          </a:p>
        </p:txBody>
      </p:sp>
    </p:spTree>
    <p:extLst>
      <p:ext uri="{BB962C8B-B14F-4D97-AF65-F5344CB8AC3E}">
        <p14:creationId xmlns:p14="http://schemas.microsoft.com/office/powerpoint/2010/main" val="138879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030AC-EAE2-8632-A6F2-0699D0E59A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336F68-4099-2B37-74ED-C96E3AF90C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E8C737-9D20-794C-B93D-17A7C02B8D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a:effectLst/>
                <a:latin typeface="Aptos" panose="020B0004020202020204" pitchFamily="34" charset="0"/>
                <a:ea typeface="Times New Roman" panose="02020603050405020304" pitchFamily="18" charset="0"/>
                <a:cs typeface="Times New Roman" panose="02020603050405020304" pitchFamily="18" charset="0"/>
              </a:rPr>
              <a:t>Caption: To further check quality, we compare the intensities of spots found inside and outside of cells. Left column: z-slice where the spot was found, middle column: spot raw intensity, right column: filtered spot intensity. Top row: rpoD, middle row: rnlAB, bottom row: hipBA. For each plot, data is split into out-of-cell spots (salmon color) and spots that are located in a cell (green color). Out-of-cells spots are eliminated from the quantitative analysis. Too many out-of-cell spots will lead to a low signal to noise ratio, as the likelihood that a spot that was counted is actually a true spot decreases. Ideally we would like out-of-cell spots to have lower intensities overall than in-cell spots. For this picture, we do not observe separation between the two populations based on the intensities. However, the number of spots outside the cells is significantly lower than inside. We also see that, especially for the two TA systems, out-of-cell spots tend to appear in slices that are at an extreme of the focus zone, pointing to a possible issue with the focus range chosen for analysis. False negatives from the segmentation will also increase the out-of-cells 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kern="10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a:effectLst/>
                <a:latin typeface="Aptos" panose="020B0004020202020204" pitchFamily="34" charset="0"/>
                <a:ea typeface="Times New Roman" panose="02020603050405020304" pitchFamily="18" charset="0"/>
                <a:cs typeface="Times New Roman" panose="02020603050405020304" pitchFamily="18" charset="0"/>
              </a:rPr>
              <a:t>Mention the two peaks for rnlAB.</a:t>
            </a:r>
            <a:endParaRPr lang="en-NL" sz="1800" kern="100">
              <a:effectLst/>
              <a:latin typeface="Aptos" panose="020B0004020202020204" pitchFamily="34" charset="0"/>
              <a:ea typeface="Times New Roman" panose="02020603050405020304" pitchFamily="18" charset="0"/>
              <a:cs typeface="Times New Roman" panose="02020603050405020304" pitchFamily="18" charset="0"/>
            </a:endParaRPr>
          </a:p>
          <a:p>
            <a:endParaRPr lang="en-NL"/>
          </a:p>
        </p:txBody>
      </p:sp>
      <p:sp>
        <p:nvSpPr>
          <p:cNvPr id="4" name="Slide Number Placeholder 3">
            <a:extLst>
              <a:ext uri="{FF2B5EF4-FFF2-40B4-BE49-F238E27FC236}">
                <a16:creationId xmlns:a16="http://schemas.microsoft.com/office/drawing/2014/main" id="{DB4B631F-E490-9744-11EA-B588D446638A}"/>
              </a:ext>
            </a:extLst>
          </p:cNvPr>
          <p:cNvSpPr>
            <a:spLocks noGrp="1"/>
          </p:cNvSpPr>
          <p:nvPr>
            <p:ph type="sldNum" sz="quarter" idx="5"/>
          </p:nvPr>
        </p:nvSpPr>
        <p:spPr/>
        <p:txBody>
          <a:bodyPr/>
          <a:lstStyle/>
          <a:p>
            <a:fld id="{536ABC7C-5254-4442-8EB9-4FC7D240D6EB}" type="slidenum">
              <a:rPr lang="en-NL" smtClean="0"/>
              <a:t>22</a:t>
            </a:fld>
            <a:endParaRPr lang="en-NL"/>
          </a:p>
        </p:txBody>
      </p:sp>
    </p:spTree>
    <p:extLst>
      <p:ext uri="{BB962C8B-B14F-4D97-AF65-F5344CB8AC3E}">
        <p14:creationId xmlns:p14="http://schemas.microsoft.com/office/powerpoint/2010/main" val="2127499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F9622-AF7E-246E-3136-B4C281E079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AAD318-CE5F-12C7-E0CA-2A97A598EE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2242EF-D75A-B43E-341F-4FCFED8AEB6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a:effectLst/>
                <a:latin typeface="Aptos" panose="020B0004020202020204" pitchFamily="34" charset="0"/>
                <a:ea typeface="Times New Roman" panose="02020603050405020304" pitchFamily="18" charset="0"/>
                <a:cs typeface="Times New Roman" panose="02020603050405020304" pitchFamily="18" charset="0"/>
              </a:rPr>
              <a:t>Caption: To further check quality, we compare the intensities of spots found inside and outside of cells. Left column: z-slice where the spot was found, middle column: spot raw intensity, right column: filtered spot intensity. Top row: rpoD, middle row: rnlAB, bottom row: hipBA. For each plot, data is split into out-of-cell spots (salmon color) and spots that are located in a cell (green color). Out-of-cells spots are eliminated from the quantitative analysis. Too many out-of-cell spots will lead to a low signal to noise ratio, as the likelihood that a spot that was counted is actually a true spot decreases. Ideally we would like out-of-cell spots to have lower intensities overall than in-cell spots. For this picture, we do not observe separation between the two populations based on the intensities. However, the number of spots outside the cells is significantly lower than inside. We also see that, especially for the two TA systems, out-of-cell spots tend to appear in slices that are at an extreme of the focus zone, pointing to a possible issue with the focus range chosen for analysis. False negatives from the segmentation will also increase the out-of-cells 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kern="10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a:effectLst/>
                <a:latin typeface="Aptos" panose="020B0004020202020204" pitchFamily="34" charset="0"/>
                <a:ea typeface="Times New Roman" panose="02020603050405020304" pitchFamily="18" charset="0"/>
                <a:cs typeface="Times New Roman" panose="02020603050405020304" pitchFamily="18" charset="0"/>
              </a:rPr>
              <a:t>Mention the two peaks for rnlAB.</a:t>
            </a:r>
            <a:endParaRPr lang="en-NL" sz="1800" kern="100">
              <a:effectLst/>
              <a:latin typeface="Aptos" panose="020B0004020202020204" pitchFamily="34" charset="0"/>
              <a:ea typeface="Times New Roman" panose="02020603050405020304" pitchFamily="18" charset="0"/>
              <a:cs typeface="Times New Roman" panose="02020603050405020304" pitchFamily="18" charset="0"/>
            </a:endParaRPr>
          </a:p>
          <a:p>
            <a:endParaRPr lang="en-NL"/>
          </a:p>
        </p:txBody>
      </p:sp>
      <p:sp>
        <p:nvSpPr>
          <p:cNvPr id="4" name="Slide Number Placeholder 3">
            <a:extLst>
              <a:ext uri="{FF2B5EF4-FFF2-40B4-BE49-F238E27FC236}">
                <a16:creationId xmlns:a16="http://schemas.microsoft.com/office/drawing/2014/main" id="{2DE8881C-C44F-6764-E3AF-EF0E9C0965FF}"/>
              </a:ext>
            </a:extLst>
          </p:cNvPr>
          <p:cNvSpPr>
            <a:spLocks noGrp="1"/>
          </p:cNvSpPr>
          <p:nvPr>
            <p:ph type="sldNum" sz="quarter" idx="5"/>
          </p:nvPr>
        </p:nvSpPr>
        <p:spPr/>
        <p:txBody>
          <a:bodyPr/>
          <a:lstStyle/>
          <a:p>
            <a:fld id="{536ABC7C-5254-4442-8EB9-4FC7D240D6EB}" type="slidenum">
              <a:rPr lang="en-NL" smtClean="0"/>
              <a:t>23</a:t>
            </a:fld>
            <a:endParaRPr lang="en-NL"/>
          </a:p>
        </p:txBody>
      </p:sp>
    </p:spTree>
    <p:extLst>
      <p:ext uri="{BB962C8B-B14F-4D97-AF65-F5344CB8AC3E}">
        <p14:creationId xmlns:p14="http://schemas.microsoft.com/office/powerpoint/2010/main" val="416021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18DBA-EBB2-7F62-82AF-0EE6053FF7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87A58-4814-B69D-DD5C-8E1F81F4C4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373115-8E04-C605-F4E9-BC48EE35676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a:effectLst/>
                <a:latin typeface="Aptos" panose="020B0004020202020204" pitchFamily="34" charset="0"/>
                <a:ea typeface="Times New Roman" panose="02020603050405020304" pitchFamily="18" charset="0"/>
                <a:cs typeface="Times New Roman" panose="02020603050405020304" pitchFamily="18" charset="0"/>
              </a:rPr>
              <a:t>Caption: To further check quality, we compare the intensities of spots found inside and outside of cells. Left column: z-slice where the spot was found, middle column: spot raw intensity, right column: filtered spot intensity. Top row: rpoD, middle row: rnlAB, bottom row: hipBA. For each plot, data is split into out-of-cell spots (salmon color) and spots that are located in a cell (green color). Out-of-cells spots are eliminated from the quantitative analysis. Too many out-of-cell spots will lead to a low signal to noise ratio, as the likelihood that a spot that was counted is actually a true spot decreases. Ideally we would like out-of-cell spots to have lower intensities overall than in-cell spots. For this picture, we do not observe separation between the two populations based on the intensities. However, the number of spots outside the cells is significantly lower than inside. We also see that, especially for the two TA systems, out-of-cell spots tend to appear in slices that are at an extreme of the focus zone, pointing to a possible issue with the focus range chosen for analysis. False negatives from the segmentation will also increase the out-of-cells 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kern="10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a:effectLst/>
                <a:latin typeface="Aptos" panose="020B0004020202020204" pitchFamily="34" charset="0"/>
                <a:ea typeface="Times New Roman" panose="02020603050405020304" pitchFamily="18" charset="0"/>
                <a:cs typeface="Times New Roman" panose="02020603050405020304" pitchFamily="18" charset="0"/>
              </a:rPr>
              <a:t>Mention the two peaks for rnlAB.</a:t>
            </a:r>
            <a:endParaRPr lang="en-NL" sz="1800" kern="100">
              <a:effectLst/>
              <a:latin typeface="Aptos" panose="020B0004020202020204" pitchFamily="34" charset="0"/>
              <a:ea typeface="Times New Roman" panose="02020603050405020304" pitchFamily="18" charset="0"/>
              <a:cs typeface="Times New Roman" panose="02020603050405020304" pitchFamily="18" charset="0"/>
            </a:endParaRPr>
          </a:p>
          <a:p>
            <a:endParaRPr lang="en-NL"/>
          </a:p>
        </p:txBody>
      </p:sp>
      <p:sp>
        <p:nvSpPr>
          <p:cNvPr id="4" name="Slide Number Placeholder 3">
            <a:extLst>
              <a:ext uri="{FF2B5EF4-FFF2-40B4-BE49-F238E27FC236}">
                <a16:creationId xmlns:a16="http://schemas.microsoft.com/office/drawing/2014/main" id="{2756A058-D2DF-698A-B884-9D0A9BA6395D}"/>
              </a:ext>
            </a:extLst>
          </p:cNvPr>
          <p:cNvSpPr>
            <a:spLocks noGrp="1"/>
          </p:cNvSpPr>
          <p:nvPr>
            <p:ph type="sldNum" sz="quarter" idx="5"/>
          </p:nvPr>
        </p:nvSpPr>
        <p:spPr/>
        <p:txBody>
          <a:bodyPr/>
          <a:lstStyle/>
          <a:p>
            <a:fld id="{536ABC7C-5254-4442-8EB9-4FC7D240D6EB}" type="slidenum">
              <a:rPr lang="en-NL" smtClean="0"/>
              <a:t>24</a:t>
            </a:fld>
            <a:endParaRPr lang="en-NL"/>
          </a:p>
        </p:txBody>
      </p:sp>
    </p:spTree>
    <p:extLst>
      <p:ext uri="{BB962C8B-B14F-4D97-AF65-F5344CB8AC3E}">
        <p14:creationId xmlns:p14="http://schemas.microsoft.com/office/powerpoint/2010/main" val="1585331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288F0-1B71-BB08-DD61-57562A95E5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3DE03-C585-70A2-A73C-65E0C985F7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B9983B-D066-2209-EE3F-AEB929119B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a:effectLst/>
                <a:latin typeface="Aptos" panose="020B0004020202020204" pitchFamily="34" charset="0"/>
                <a:ea typeface="Times New Roman" panose="02020603050405020304" pitchFamily="18" charset="0"/>
                <a:cs typeface="Times New Roman" panose="02020603050405020304" pitchFamily="18" charset="0"/>
              </a:rPr>
              <a:t>Caption: Detected spots that are deemed to be outside of cells are circled in red and discarded in the analysis, spots that are circled in cyan are deemed in-cell and counted for the analysis. The 3D DAPI signal is shown to hint at the approximate location of cells. The vertical dimension is the z-axis. Many red spots gather in the lower z-slices, as suggested by the Figure 14 plot. Manual examination of the 3D picture suggests that these spots are often rightfully discarded.</a:t>
            </a:r>
            <a:endParaRPr lang="en-NL" sz="1800" kern="100">
              <a:effectLst/>
              <a:latin typeface="Aptos" panose="020B0004020202020204" pitchFamily="34" charset="0"/>
              <a:ea typeface="Times New Roman" panose="02020603050405020304" pitchFamily="18" charset="0"/>
              <a:cs typeface="Times New Roman" panose="02020603050405020304" pitchFamily="18" charset="0"/>
            </a:endParaRPr>
          </a:p>
          <a:p>
            <a:endParaRPr lang="en-NL"/>
          </a:p>
        </p:txBody>
      </p:sp>
      <p:sp>
        <p:nvSpPr>
          <p:cNvPr id="4" name="Slide Number Placeholder 3">
            <a:extLst>
              <a:ext uri="{FF2B5EF4-FFF2-40B4-BE49-F238E27FC236}">
                <a16:creationId xmlns:a16="http://schemas.microsoft.com/office/drawing/2014/main" id="{2DAF8699-A4BD-35F2-EC81-CE549B6A6A95}"/>
              </a:ext>
            </a:extLst>
          </p:cNvPr>
          <p:cNvSpPr>
            <a:spLocks noGrp="1"/>
          </p:cNvSpPr>
          <p:nvPr>
            <p:ph type="sldNum" sz="quarter" idx="5"/>
          </p:nvPr>
        </p:nvSpPr>
        <p:spPr/>
        <p:txBody>
          <a:bodyPr/>
          <a:lstStyle/>
          <a:p>
            <a:fld id="{536ABC7C-5254-4442-8EB9-4FC7D240D6EB}" type="slidenum">
              <a:rPr lang="en-NL" smtClean="0"/>
              <a:t>25</a:t>
            </a:fld>
            <a:endParaRPr lang="en-NL"/>
          </a:p>
        </p:txBody>
      </p:sp>
    </p:spTree>
    <p:extLst>
      <p:ext uri="{BB962C8B-B14F-4D97-AF65-F5344CB8AC3E}">
        <p14:creationId xmlns:p14="http://schemas.microsoft.com/office/powerpoint/2010/main" val="3425644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2E47E-F220-5B97-58CE-EE05A5F95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ED1155-1FA7-FC67-11F2-28F461BDC1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4E4111-CAC7-698A-7273-5CBB6BC11321}"/>
              </a:ext>
            </a:extLst>
          </p:cNvPr>
          <p:cNvSpPr>
            <a:spLocks noGrp="1"/>
          </p:cNvSpPr>
          <p:nvPr>
            <p:ph type="body" idx="1"/>
          </p:nvPr>
        </p:nvSpPr>
        <p:spPr/>
        <p:txBody>
          <a:bodyPr/>
          <a:lstStyle/>
          <a:p>
            <a:pPr marL="171450" indent="-171450">
              <a:buFont typeface="Arial" panose="020B0604020202020204" pitchFamily="34" charset="0"/>
              <a:buChar char="•"/>
            </a:pPr>
            <a:r>
              <a:rPr lang="en-NL"/>
              <a:t>update violinplot to unexpanded length for exp22+24</a:t>
            </a:r>
          </a:p>
          <a:p>
            <a:pPr marL="171450" indent="-171450">
              <a:buFont typeface="Arial" panose="020B0604020202020204" pitchFamily="34" charset="0"/>
              <a:buChar char="•"/>
            </a:pPr>
            <a:r>
              <a:rPr lang="en-NL"/>
              <a:t>bootstrap analysis for mean</a:t>
            </a:r>
          </a:p>
          <a:p>
            <a:pPr marL="171450" indent="-171450">
              <a:buFont typeface="Arial" panose="020B0604020202020204" pitchFamily="34" charset="0"/>
              <a:buChar char="•"/>
            </a:pPr>
            <a:r>
              <a:rPr lang="en-NL"/>
              <a:t>check whether volume scales exp. with mu; if not, we can’t use area/volume reliably</a:t>
            </a:r>
          </a:p>
          <a:p>
            <a:pPr marL="171450" indent="-171450">
              <a:buFont typeface="Arial" panose="020B0604020202020204" pitchFamily="34" charset="0"/>
              <a:buChar char="•"/>
            </a:pPr>
            <a:r>
              <a:rPr lang="en-NL"/>
              <a:t>report numbers normalized by length</a:t>
            </a:r>
          </a:p>
          <a:p>
            <a:pPr marL="171450" indent="-171450">
              <a:buFont typeface="Arial" panose="020B0604020202020204" pitchFamily="34" charset="0"/>
              <a:buChar char="•"/>
            </a:pPr>
            <a:r>
              <a:rPr lang="en-NL"/>
              <a:t>cell contours from brightfield or phase contrast</a:t>
            </a:r>
          </a:p>
          <a:p>
            <a:pPr marL="171450" indent="-171450">
              <a:buFont typeface="Arial" panose="020B0604020202020204" pitchFamily="34" charset="0"/>
              <a:buChar char="•"/>
            </a:pPr>
            <a:endParaRPr lang="en-NL"/>
          </a:p>
          <a:p>
            <a:pPr marL="171450" indent="-171450">
              <a:buFont typeface="Arial" panose="020B0604020202020204" pitchFamily="34" charset="0"/>
              <a:buChar char="•"/>
            </a:pPr>
            <a:r>
              <a:rPr lang="en-NL"/>
              <a:t>set x and ylabels</a:t>
            </a:r>
          </a:p>
          <a:p>
            <a:pPr marL="171450" indent="-171450">
              <a:buFont typeface="Arial" panose="020B0604020202020204" pitchFamily="34" charset="0"/>
              <a:buChar char="•"/>
            </a:pPr>
            <a:r>
              <a:rPr lang="en-NL"/>
              <a:t>F</a:t>
            </a:r>
            <a:r>
              <a:rPr lang="en-GB"/>
              <a:t>u</a:t>
            </a:r>
            <a:r>
              <a:rPr lang="en-NL"/>
              <a:t>ll carbon source names/mu</a:t>
            </a:r>
          </a:p>
          <a:p>
            <a:pPr marL="171450" indent="-171450">
              <a:buFont typeface="Arial" panose="020B0604020202020204" pitchFamily="34" charset="0"/>
              <a:buChar char="•"/>
            </a:pPr>
            <a:endParaRPr lang="en-NL"/>
          </a:p>
          <a:p>
            <a:pPr marL="171450" indent="-171450">
              <a:buFont typeface="Arial" panose="020B0604020202020204" pitchFamily="34" charset="0"/>
              <a:buChar char="•"/>
            </a:pPr>
            <a:r>
              <a:rPr lang="en-NL"/>
              <a:t>add schematic with eccentricity and ellipse</a:t>
            </a:r>
          </a:p>
          <a:p>
            <a:pPr marL="171450" indent="-171450">
              <a:buFont typeface="Arial" panose="020B0604020202020204" pitchFamily="34" charset="0"/>
              <a:buChar char="•"/>
            </a:pPr>
            <a:endParaRPr lang="en-NL"/>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i="1" kern="100">
                <a:effectLst/>
                <a:latin typeface="Aptos" panose="020B0004020202020204" pitchFamily="34" charset="0"/>
                <a:ea typeface="Times New Roman" panose="02020603050405020304" pitchFamily="18" charset="0"/>
                <a:cs typeface="Times New Roman" panose="02020603050405020304" pitchFamily="18" charset="0"/>
              </a:rPr>
              <a:t>Caption: Right: number of cells for each condition. Left and center: distributions of cell areas and eccentricities, split per condition. Cell area is measured as the number of pixels covered by the cell mask returned by segmentation. Cell eccentricity is inferred from the cell mask as the ratio of the distance between the two focal points of an equivalent ellipse to the cell mask and the major axis length of that ellipse. Eccentricity values are between 0 end 1, an eccentricity of 1 means the ellipse is a circle. Short round cells have low eccentricities and areas. Large elongated cells have high eccentricities and areas. In our data, cell area tends to decrease with the growth rate, LB being the fastest condition and mannose the slowest. For eccentricities, LB, glycerol and mannose show a downward trend with decreasing growth rate, but cells grown in glucose and galactose are shorter and rounder, even if they tend to have larger areas, and so do not fit the trend. </a:t>
            </a:r>
            <a:endParaRPr lang="en-NL" sz="1800" kern="100">
              <a:effectLst/>
              <a:latin typeface="Aptos" panose="020B0004020202020204" pitchFamily="34" charset="0"/>
              <a:ea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NL"/>
          </a:p>
        </p:txBody>
      </p:sp>
      <p:sp>
        <p:nvSpPr>
          <p:cNvPr id="4" name="Slide Number Placeholder 3">
            <a:extLst>
              <a:ext uri="{FF2B5EF4-FFF2-40B4-BE49-F238E27FC236}">
                <a16:creationId xmlns:a16="http://schemas.microsoft.com/office/drawing/2014/main" id="{109E9565-83AE-1912-5F8D-0012EA7FA5EE}"/>
              </a:ext>
            </a:extLst>
          </p:cNvPr>
          <p:cNvSpPr>
            <a:spLocks noGrp="1"/>
          </p:cNvSpPr>
          <p:nvPr>
            <p:ph type="sldNum" sz="quarter" idx="5"/>
          </p:nvPr>
        </p:nvSpPr>
        <p:spPr/>
        <p:txBody>
          <a:bodyPr/>
          <a:lstStyle/>
          <a:p>
            <a:fld id="{536ABC7C-5254-4442-8EB9-4FC7D240D6EB}" type="slidenum">
              <a:rPr lang="en-NL" smtClean="0"/>
              <a:t>29</a:t>
            </a:fld>
            <a:endParaRPr lang="en-NL"/>
          </a:p>
        </p:txBody>
      </p:sp>
    </p:spTree>
    <p:extLst>
      <p:ext uri="{BB962C8B-B14F-4D97-AF65-F5344CB8AC3E}">
        <p14:creationId xmlns:p14="http://schemas.microsoft.com/office/powerpoint/2010/main" val="3314001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F0F37-313B-E9B6-A21C-50483A25CA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E0F329-877E-306D-9FC6-492CEDF5CB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9B0C0-5927-688D-7B95-12C14DD89EB4}"/>
              </a:ext>
            </a:extLst>
          </p:cNvPr>
          <p:cNvSpPr>
            <a:spLocks noGrp="1"/>
          </p:cNvSpPr>
          <p:nvPr>
            <p:ph type="body" idx="1"/>
          </p:nvPr>
        </p:nvSpPr>
        <p:spPr/>
        <p:txBody>
          <a:bodyPr/>
          <a:lstStyle/>
          <a:p>
            <a:pPr marL="171450" indent="-171450">
              <a:buFont typeface="Arial" panose="020B0604020202020204" pitchFamily="34" charset="0"/>
              <a:buChar char="•"/>
            </a:pPr>
            <a:r>
              <a:rPr lang="en-NL"/>
              <a:t>Figure details</a:t>
            </a:r>
          </a:p>
          <a:p>
            <a:pPr marL="628650" lvl="1" indent="-171450">
              <a:buFont typeface="Arial" panose="020B0604020202020204" pitchFamily="34" charset="0"/>
              <a:buChar char="•"/>
            </a:pPr>
            <a:r>
              <a:rPr lang="en-NL"/>
              <a:t>xlabel &lt;- mRNAs per cell</a:t>
            </a:r>
          </a:p>
          <a:p>
            <a:pPr marL="171450" indent="-171450">
              <a:buFont typeface="Arial" panose="020B0604020202020204" pitchFamily="34" charset="0"/>
              <a:buChar char="•"/>
            </a:pPr>
            <a:r>
              <a:rPr lang="en-NL"/>
              <a:t>Normalization</a:t>
            </a:r>
          </a:p>
          <a:p>
            <a:pPr marL="628650" lvl="1" indent="-171450">
              <a:buFont typeface="Arial" panose="020B0604020202020204" pitchFamily="34" charset="0"/>
              <a:buChar char="•"/>
            </a:pPr>
            <a:r>
              <a:rPr lang="en-NL"/>
              <a:t>by length</a:t>
            </a:r>
          </a:p>
          <a:p>
            <a:pPr marL="628650" lvl="1" indent="-171450">
              <a:buFont typeface="Arial" panose="020B0604020202020204" pitchFamily="34" charset="0"/>
              <a:buChar char="•"/>
            </a:pPr>
            <a:r>
              <a:rPr lang="en-NL"/>
              <a:t>ploidy</a:t>
            </a:r>
          </a:p>
          <a:p>
            <a:pPr marL="628650" lvl="1" indent="-171450">
              <a:buFont typeface="Arial" panose="020B0604020202020204" pitchFamily="34" charset="0"/>
              <a:buChar char="•"/>
            </a:pPr>
            <a:r>
              <a:rPr lang="en-NL"/>
              <a:t>distance from oriC</a:t>
            </a:r>
          </a:p>
          <a:p>
            <a:pPr marL="628650" lvl="1" indent="-171450">
              <a:buFont typeface="Arial" panose="020B0604020202020204" pitchFamily="34" charset="0"/>
              <a:buChar char="•"/>
            </a:pPr>
            <a:endParaRPr lang="en-NL"/>
          </a:p>
          <a:p>
            <a:pPr>
              <a:lnSpc>
                <a:spcPct val="115000"/>
              </a:lnSpc>
              <a:spcAft>
                <a:spcPts val="800"/>
              </a:spcAft>
              <a:tabLst>
                <a:tab pos="6885940" algn="l"/>
              </a:tabLst>
            </a:pPr>
            <a:r>
              <a:rPr lang="en-US" sz="1800" i="1" kern="100">
                <a:effectLst/>
                <a:latin typeface="Aptos" panose="020B0004020202020204" pitchFamily="34" charset="0"/>
                <a:ea typeface="Times New Roman" panose="02020603050405020304" pitchFamily="18" charset="0"/>
                <a:cs typeface="Times New Roman" panose="02020603050405020304" pitchFamily="18" charset="0"/>
              </a:rPr>
              <a:t>Caption: for all three RNAs, the fraction of non-expressing cells increases as the growth rate decreases. The increase is stronger for rpoD, which is expressed in most cells at higher growth rates. For the lower growth rates, most cells expressing one of the TA modules have only one mRNA, and this fraction is relatively constant for the middle range of growth rates (glucose, glycerol, galactose), before dropping for mannose. Even at the lower growth rate, a fraction of cells keep expressing the three genes.</a:t>
            </a:r>
            <a:endParaRPr lang="en-NL" sz="1800" kern="100">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15000"/>
              </a:lnSpc>
              <a:spcAft>
                <a:spcPts val="800"/>
              </a:spcAft>
              <a:tabLst>
                <a:tab pos="6885940" algn="l"/>
              </a:tabLst>
            </a:pPr>
            <a:r>
              <a:rPr lang="en-US" sz="1800" i="1" kern="100">
                <a:effectLst/>
                <a:latin typeface="Aptos" panose="020B0004020202020204" pitchFamily="34" charset="0"/>
                <a:ea typeface="Times New Roman" panose="02020603050405020304" pitchFamily="18" charset="0"/>
                <a:cs typeface="Times New Roman" panose="02020603050405020304" pitchFamily="18" charset="0"/>
              </a:rPr>
              <a:t> </a:t>
            </a:r>
            <a:endParaRPr lang="en-NL" sz="1800" kern="100">
              <a:effectLst/>
              <a:latin typeface="Aptos" panose="020B0004020202020204" pitchFamily="34" charset="0"/>
              <a:ea typeface="Times New Roman" panose="02020603050405020304" pitchFamily="18" charset="0"/>
              <a:cs typeface="Times New Roman" panose="02020603050405020304" pitchFamily="18" charset="0"/>
            </a:endParaRPr>
          </a:p>
          <a:p>
            <a:pPr>
              <a:lnSpc>
                <a:spcPct val="115000"/>
              </a:lnSpc>
              <a:spcAft>
                <a:spcPts val="800"/>
              </a:spcAft>
              <a:tabLst>
                <a:tab pos="6885940" algn="l"/>
              </a:tabLst>
            </a:pPr>
            <a:r>
              <a:rPr lang="en-US" sz="1800" i="1" kern="100">
                <a:effectLst/>
                <a:latin typeface="Aptos" panose="020B0004020202020204" pitchFamily="34" charset="0"/>
                <a:ea typeface="Times New Roman" panose="02020603050405020304" pitchFamily="18" charset="0"/>
                <a:cs typeface="Times New Roman" panose="02020603050405020304" pitchFamily="18" charset="0"/>
              </a:rPr>
              <a:t>[RNAs_per_cell]</a:t>
            </a:r>
            <a:endParaRPr lang="en-NL" sz="1800" kern="100">
              <a:effectLst/>
              <a:latin typeface="Aptos" panose="020B0004020202020204" pitchFamily="34" charset="0"/>
              <a:ea typeface="Times New Roman" panose="02020603050405020304" pitchFamily="18" charset="0"/>
              <a:cs typeface="Times New Roman" panose="02020603050405020304" pitchFamily="18" charset="0"/>
            </a:endParaRPr>
          </a:p>
          <a:p>
            <a:pPr marL="457200" lvl="1" indent="0">
              <a:buFont typeface="Arial" panose="020B0604020202020204" pitchFamily="34" charset="0"/>
              <a:buNone/>
            </a:pPr>
            <a:endParaRPr lang="en-NL"/>
          </a:p>
        </p:txBody>
      </p:sp>
      <p:sp>
        <p:nvSpPr>
          <p:cNvPr id="4" name="Slide Number Placeholder 3">
            <a:extLst>
              <a:ext uri="{FF2B5EF4-FFF2-40B4-BE49-F238E27FC236}">
                <a16:creationId xmlns:a16="http://schemas.microsoft.com/office/drawing/2014/main" id="{DF1F32EA-5C32-45FB-C72D-88AFE823B202}"/>
              </a:ext>
            </a:extLst>
          </p:cNvPr>
          <p:cNvSpPr>
            <a:spLocks noGrp="1"/>
          </p:cNvSpPr>
          <p:nvPr>
            <p:ph type="sldNum" sz="quarter" idx="5"/>
          </p:nvPr>
        </p:nvSpPr>
        <p:spPr/>
        <p:txBody>
          <a:bodyPr/>
          <a:lstStyle/>
          <a:p>
            <a:fld id="{536ABC7C-5254-4442-8EB9-4FC7D240D6EB}" type="slidenum">
              <a:rPr lang="en-NL" smtClean="0"/>
              <a:t>30</a:t>
            </a:fld>
            <a:endParaRPr lang="en-NL"/>
          </a:p>
        </p:txBody>
      </p:sp>
    </p:spTree>
    <p:extLst>
      <p:ext uri="{BB962C8B-B14F-4D97-AF65-F5344CB8AC3E}">
        <p14:creationId xmlns:p14="http://schemas.microsoft.com/office/powerpoint/2010/main" val="821376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39F34-B074-55A0-459C-EBECF6140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67B2CC-E8A3-36BC-3B6F-3C14B7CFE0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8DE69D-75B3-A5D8-B807-DD33E1349C54}"/>
              </a:ext>
            </a:extLst>
          </p:cNvPr>
          <p:cNvSpPr>
            <a:spLocks noGrp="1"/>
          </p:cNvSpPr>
          <p:nvPr>
            <p:ph type="body" idx="1"/>
          </p:nvPr>
        </p:nvSpPr>
        <p:spPr/>
        <p:txBody>
          <a:bodyPr/>
          <a:lstStyle/>
          <a:p>
            <a:pPr marL="0" indent="0">
              <a:buFont typeface="Arial" panose="020B0604020202020204" pitchFamily="34" charset="0"/>
              <a:buNone/>
            </a:pPr>
            <a:r>
              <a:rPr lang="en-NL"/>
              <a:t>Add expectation:</a:t>
            </a:r>
          </a:p>
          <a:p>
            <a:pPr marL="171450" indent="-171450">
              <a:buFont typeface="Arial" panose="020B0604020202020204" pitchFamily="34" charset="0"/>
              <a:buChar char="•"/>
            </a:pPr>
            <a:r>
              <a:rPr lang="en-NL"/>
              <a:t>expected number of mRNAs per cell</a:t>
            </a:r>
          </a:p>
          <a:p>
            <a:pPr marL="171450" indent="-171450">
              <a:buFont typeface="Arial" panose="020B0604020202020204" pitchFamily="34" charset="0"/>
              <a:buChar char="•"/>
            </a:pPr>
            <a:r>
              <a:rPr lang="en-NL"/>
              <a:t>say something about expected number of proteins</a:t>
            </a:r>
          </a:p>
          <a:p>
            <a:pPr marL="171450" indent="-171450">
              <a:buFont typeface="Arial" panose="020B0604020202020204" pitchFamily="34" charset="0"/>
              <a:buChar char="•"/>
            </a:pPr>
            <a:r>
              <a:rPr lang="en-NL"/>
              <a:t>rpoD is growth dependent, while t</a:t>
            </a:r>
            <a:r>
              <a:rPr lang="en-GB"/>
              <a:t>he</a:t>
            </a:r>
            <a:r>
              <a:rPr lang="en-NL"/>
              <a:t> two TA systems are not</a:t>
            </a:r>
          </a:p>
          <a:p>
            <a:pPr marL="171450" indent="-171450">
              <a:buFont typeface="Arial" panose="020B0604020202020204" pitchFamily="34" charset="0"/>
              <a:buChar char="•"/>
            </a:pPr>
            <a:r>
              <a:rPr lang="en-NL"/>
              <a:t>add replicates as dots</a:t>
            </a:r>
          </a:p>
          <a:p>
            <a:pPr marL="171450" indent="-171450">
              <a:buFont typeface="Arial" panose="020B0604020202020204" pitchFamily="34" charset="0"/>
              <a:buChar char="•"/>
            </a:pPr>
            <a:endParaRPr lang="en-NL"/>
          </a:p>
          <a:p>
            <a:pPr marL="0" indent="0">
              <a:buFont typeface="Arial" panose="020B0604020202020204" pitchFamily="34" charset="0"/>
              <a:buNone/>
            </a:pPr>
            <a:r>
              <a:rPr lang="en-NL"/>
              <a:t>Normalize:</a:t>
            </a:r>
          </a:p>
          <a:p>
            <a:pPr marL="171450" indent="-171450">
              <a:buFont typeface="Arial" panose="020B0604020202020204" pitchFamily="34" charset="0"/>
              <a:buChar char="•"/>
            </a:pPr>
            <a:r>
              <a:rPr lang="en-NL"/>
              <a:t>by number of copies of genome</a:t>
            </a:r>
          </a:p>
          <a:p>
            <a:pPr marL="171450" indent="-171450">
              <a:buFont typeface="Arial" panose="020B0604020202020204" pitchFamily="34" charset="0"/>
              <a:buChar char="•"/>
            </a:pPr>
            <a:r>
              <a:rPr lang="en-NL"/>
              <a:t>by distance from oriC for each gene</a:t>
            </a:r>
            <a:br>
              <a:rPr lang="en-NL"/>
            </a:br>
            <a:endParaRPr lang="en-NL"/>
          </a:p>
          <a:p>
            <a:pPr marL="171450" indent="-171450">
              <a:buFont typeface="Arial" panose="020B0604020202020204" pitchFamily="34" charset="0"/>
              <a:buChar char="•"/>
            </a:pPr>
            <a:endParaRPr lang="en-NL"/>
          </a:p>
          <a:p>
            <a:pPr marL="171450" indent="-171450">
              <a:buFont typeface="Arial" panose="020B0604020202020204" pitchFamily="34" charset="0"/>
              <a:buChar char="•"/>
            </a:pPr>
            <a:r>
              <a:rPr lang="en-NL"/>
              <a:t>set x and ylabels</a:t>
            </a:r>
          </a:p>
          <a:p>
            <a:pPr marL="171450" indent="-171450">
              <a:buFont typeface="Arial" panose="020B0604020202020204" pitchFamily="34" charset="0"/>
              <a:buChar char="•"/>
            </a:pPr>
            <a:r>
              <a:rPr lang="en-NL"/>
              <a:t>F</a:t>
            </a:r>
            <a:r>
              <a:rPr lang="en-GB"/>
              <a:t>u</a:t>
            </a:r>
            <a:r>
              <a:rPr lang="en-NL"/>
              <a:t>ll carbon source names/mu</a:t>
            </a:r>
          </a:p>
          <a:p>
            <a:pPr marL="171450" indent="-171450">
              <a:buFont typeface="Arial" panose="020B0604020202020204" pitchFamily="34" charset="0"/>
              <a:buChar char="•"/>
            </a:pPr>
            <a:endParaRPr lang="en-NL"/>
          </a:p>
          <a:p>
            <a:pPr>
              <a:lnSpc>
                <a:spcPct val="115000"/>
              </a:lnSpc>
              <a:spcAft>
                <a:spcPts val="800"/>
              </a:spcAft>
              <a:tabLst>
                <a:tab pos="6885940" algn="l"/>
              </a:tabLst>
            </a:pPr>
            <a:r>
              <a:rPr lang="en-US" sz="1800" i="1" kern="100">
                <a:effectLst/>
                <a:latin typeface="Aptos" panose="020B0004020202020204" pitchFamily="34" charset="0"/>
                <a:ea typeface="Times New Roman" panose="02020603050405020304" pitchFamily="18" charset="0"/>
                <a:cs typeface="Times New Roman" panose="02020603050405020304" pitchFamily="18" charset="0"/>
              </a:rPr>
              <a:t>Caption: the mean expression for each mRNA was measured using 4 different criteria. Top left: number of spots counted per cell, top right: number of spots per cell divided by cell length (cell length approximated as the major axis length of an ellipse fiting the cell), bottom left: spot concentration per area (area of the cell mask), bottom right: spot concentration per volume (volume estimated as the volume of a cylindrical rod with dimensions given by the equivalent ellipse major and minor axis lengths). For all criteria, rpoD expression decreases sharply with the  growth rate. For the two TA systems, expression drops sharply between LB (µ=2.3) and the next condition (glucose, µ=0.5), then remains approximately constant between glucose, glycerol, and galactose (µ=0.54, 0.32, 0.17 resp.), and finally drops again for mannose (µ=0.12). Noise (pictured by the spread bar for each point)  is higher at lower copy numbers.</a:t>
            </a:r>
            <a:endParaRPr lang="en-NL" sz="1800" kern="100">
              <a:effectLst/>
              <a:latin typeface="Aptos" panose="020B0004020202020204" pitchFamily="34" charset="0"/>
              <a:ea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NL"/>
          </a:p>
        </p:txBody>
      </p:sp>
      <p:sp>
        <p:nvSpPr>
          <p:cNvPr id="4" name="Slide Number Placeholder 3">
            <a:extLst>
              <a:ext uri="{FF2B5EF4-FFF2-40B4-BE49-F238E27FC236}">
                <a16:creationId xmlns:a16="http://schemas.microsoft.com/office/drawing/2014/main" id="{3DCAC7E8-B37A-6E23-8926-DB9D92CC54AA}"/>
              </a:ext>
            </a:extLst>
          </p:cNvPr>
          <p:cNvSpPr>
            <a:spLocks noGrp="1"/>
          </p:cNvSpPr>
          <p:nvPr>
            <p:ph type="sldNum" sz="quarter" idx="5"/>
          </p:nvPr>
        </p:nvSpPr>
        <p:spPr/>
        <p:txBody>
          <a:bodyPr/>
          <a:lstStyle/>
          <a:p>
            <a:fld id="{536ABC7C-5254-4442-8EB9-4FC7D240D6EB}" type="slidenum">
              <a:rPr lang="en-NL" smtClean="0"/>
              <a:t>31</a:t>
            </a:fld>
            <a:endParaRPr lang="en-NL"/>
          </a:p>
        </p:txBody>
      </p:sp>
    </p:spTree>
    <p:extLst>
      <p:ext uri="{BB962C8B-B14F-4D97-AF65-F5344CB8AC3E}">
        <p14:creationId xmlns:p14="http://schemas.microsoft.com/office/powerpoint/2010/main" val="968610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B6C36-D21A-64BB-A204-5A98EC3E6E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081682-FD26-E1B7-CF2E-39F8017076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4DBB95-B34F-9256-1B00-15B53D1E65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i="1" kern="100">
                <a:effectLst/>
                <a:latin typeface="Aptos" panose="020B0004020202020204" pitchFamily="34" charset="0"/>
                <a:ea typeface="Times New Roman" panose="02020603050405020304" pitchFamily="18" charset="0"/>
                <a:cs typeface="Times New Roman" panose="02020603050405020304" pitchFamily="18" charset="0"/>
              </a:rPr>
              <a:t>Caption: hipBA is often located at the tip of a nucleoid. The picture shown here was in glycerol condition, but the same was observed in other conditions</a:t>
            </a:r>
            <a:endParaRPr lang="en-NL" sz="1800" kern="100">
              <a:effectLst/>
              <a:latin typeface="Aptos" panose="020B0004020202020204" pitchFamily="34" charset="0"/>
              <a:ea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NL"/>
          </a:p>
        </p:txBody>
      </p:sp>
      <p:sp>
        <p:nvSpPr>
          <p:cNvPr id="4" name="Slide Number Placeholder 3">
            <a:extLst>
              <a:ext uri="{FF2B5EF4-FFF2-40B4-BE49-F238E27FC236}">
                <a16:creationId xmlns:a16="http://schemas.microsoft.com/office/drawing/2014/main" id="{47108D93-2A82-2D18-BAD6-546F284656BA}"/>
              </a:ext>
            </a:extLst>
          </p:cNvPr>
          <p:cNvSpPr>
            <a:spLocks noGrp="1"/>
          </p:cNvSpPr>
          <p:nvPr>
            <p:ph type="sldNum" sz="quarter" idx="5"/>
          </p:nvPr>
        </p:nvSpPr>
        <p:spPr/>
        <p:txBody>
          <a:bodyPr/>
          <a:lstStyle/>
          <a:p>
            <a:fld id="{536ABC7C-5254-4442-8EB9-4FC7D240D6EB}" type="slidenum">
              <a:rPr lang="en-NL" smtClean="0"/>
              <a:t>32</a:t>
            </a:fld>
            <a:endParaRPr lang="en-NL"/>
          </a:p>
        </p:txBody>
      </p:sp>
    </p:spTree>
    <p:extLst>
      <p:ext uri="{BB962C8B-B14F-4D97-AF65-F5344CB8AC3E}">
        <p14:creationId xmlns:p14="http://schemas.microsoft.com/office/powerpoint/2010/main" val="1795337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CD0E5-E5C6-4748-2722-49D9BD9F71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633453-0520-3EA2-263C-87B5730AB6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ED4F68-4CF6-9E12-E033-C439D8D87915}"/>
              </a:ext>
            </a:extLst>
          </p:cNvPr>
          <p:cNvSpPr>
            <a:spLocks noGrp="1"/>
          </p:cNvSpPr>
          <p:nvPr>
            <p:ph type="body" idx="1"/>
          </p:nvPr>
        </p:nvSpPr>
        <p:spPr/>
        <p:txBody>
          <a:bodyPr/>
          <a:lstStyle/>
          <a:p>
            <a:pPr marL="0" indent="0">
              <a:buFont typeface="Arial" panose="020B0604020202020204" pitchFamily="34" charset="0"/>
              <a:buNone/>
            </a:pPr>
            <a:endParaRPr lang="en-NL"/>
          </a:p>
        </p:txBody>
      </p:sp>
      <p:sp>
        <p:nvSpPr>
          <p:cNvPr id="4" name="Slide Number Placeholder 3">
            <a:extLst>
              <a:ext uri="{FF2B5EF4-FFF2-40B4-BE49-F238E27FC236}">
                <a16:creationId xmlns:a16="http://schemas.microsoft.com/office/drawing/2014/main" id="{9E82EA5B-51E2-FBC0-C898-3F5178A6CB67}"/>
              </a:ext>
            </a:extLst>
          </p:cNvPr>
          <p:cNvSpPr>
            <a:spLocks noGrp="1"/>
          </p:cNvSpPr>
          <p:nvPr>
            <p:ph type="sldNum" sz="quarter" idx="5"/>
          </p:nvPr>
        </p:nvSpPr>
        <p:spPr/>
        <p:txBody>
          <a:bodyPr/>
          <a:lstStyle/>
          <a:p>
            <a:fld id="{536ABC7C-5254-4442-8EB9-4FC7D240D6EB}" type="slidenum">
              <a:rPr lang="en-NL" smtClean="0"/>
              <a:t>33</a:t>
            </a:fld>
            <a:endParaRPr lang="en-NL"/>
          </a:p>
        </p:txBody>
      </p:sp>
    </p:spTree>
    <p:extLst>
      <p:ext uri="{BB962C8B-B14F-4D97-AF65-F5344CB8AC3E}">
        <p14:creationId xmlns:p14="http://schemas.microsoft.com/office/powerpoint/2010/main" val="2162672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resistance = need more drug to kill – higher MIC (Minimum Inhibitory Concentration)</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000000"/>
                </a:solidFill>
                <a:effectLst/>
                <a:latin typeface="Calibri" panose="020F0502020204030204" pitchFamily="34" charset="0"/>
              </a:rPr>
              <a:t>tolerance = slower killing for the whole population – longer MDK (Minimum Duration for Killing)</a:t>
            </a:r>
          </a:p>
          <a:p>
            <a:pPr marL="171450" indent="-171450"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persistence = not all cells are killed at normal pace - biphasic killing curve – MDK99,99 &gt;&gt;&gt; MDK99</a:t>
            </a:r>
          </a:p>
          <a:p>
            <a:endParaRPr lang="en-NL"/>
          </a:p>
          <a:p>
            <a:pPr marL="0" marR="0" lvl="0" indent="0" algn="l" defTabSz="914400" rtl="0" eaLnBrk="1" fontAlgn="auto" latinLnBrk="0" hangingPunct="1">
              <a:lnSpc>
                <a:spcPct val="100000"/>
              </a:lnSpc>
              <a:spcBef>
                <a:spcPts val="0"/>
              </a:spcBef>
              <a:spcAft>
                <a:spcPts val="0"/>
              </a:spcAft>
              <a:buClrTx/>
              <a:buSzTx/>
              <a:buFontTx/>
              <a:buNone/>
              <a:tabLst/>
              <a:defRPr/>
            </a:pPr>
            <a:r>
              <a:rPr lang="en-NL" i="1"/>
              <a:t>Caption: </a:t>
            </a:r>
            <a:r>
              <a:rPr lang="en-US" sz="1800" i="1" kern="100">
                <a:solidFill>
                  <a:srgbClr val="0E2841"/>
                </a:solidFill>
                <a:effectLst/>
                <a:latin typeface="Aptos" panose="020B0004020202020204" pitchFamily="34" charset="0"/>
                <a:ea typeface="Times New Roman" panose="02020603050405020304" pitchFamily="18" charset="0"/>
                <a:cs typeface="Times New Roman" panose="02020603050405020304" pitchFamily="18" charset="0"/>
              </a:rPr>
              <a:t>Resistance is caused by a mutation and leads to a higher MIC, tolerance leads to longer MDKs, and persistence is characterized by a biphasic killing curve due to population heterogeneity, as the persister fraction of the population is insensitive to the action of the bacteridal agent</a:t>
            </a:r>
            <a:endParaRPr lang="en-NL" sz="1800" i="1" kern="100">
              <a:solidFill>
                <a:srgbClr val="0E2841"/>
              </a:solidFill>
              <a:effectLst/>
              <a:latin typeface="Aptos" panose="020B0004020202020204" pitchFamily="34" charset="0"/>
              <a:ea typeface="Times New Roman" panose="02020603050405020304" pitchFamily="18" charset="0"/>
              <a:cs typeface="Times New Roman" panose="02020603050405020304" pitchFamily="18" charset="0"/>
            </a:endParaRPr>
          </a:p>
          <a:p>
            <a:endParaRPr lang="en-NL"/>
          </a:p>
          <a:p>
            <a:endParaRPr lang="en-NL"/>
          </a:p>
        </p:txBody>
      </p:sp>
      <p:sp>
        <p:nvSpPr>
          <p:cNvPr id="4" name="Slide Number Placeholder 3"/>
          <p:cNvSpPr>
            <a:spLocks noGrp="1"/>
          </p:cNvSpPr>
          <p:nvPr>
            <p:ph type="sldNum" sz="quarter" idx="5"/>
          </p:nvPr>
        </p:nvSpPr>
        <p:spPr/>
        <p:txBody>
          <a:bodyPr/>
          <a:lstStyle/>
          <a:p>
            <a:fld id="{536ABC7C-5254-4442-8EB9-4FC7D240D6EB}" type="slidenum">
              <a:rPr lang="en-NL" smtClean="0"/>
              <a:t>3</a:t>
            </a:fld>
            <a:endParaRPr lang="en-NL"/>
          </a:p>
        </p:txBody>
      </p:sp>
    </p:spTree>
    <p:extLst>
      <p:ext uri="{BB962C8B-B14F-4D97-AF65-F5344CB8AC3E}">
        <p14:creationId xmlns:p14="http://schemas.microsoft.com/office/powerpoint/2010/main" val="5484658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Bremer2008: </a:t>
            </a:r>
          </a:p>
          <a:p>
            <a:pPr marL="171450" indent="-171450">
              <a:buFont typeface="Arial" panose="020B0604020202020204" pitchFamily="34" charset="0"/>
              <a:buChar char="•"/>
            </a:pPr>
            <a:r>
              <a:rPr lang="en-GB"/>
              <a:t>The rate of transcription in the cell depends on the concentration of RNA polymerase. </a:t>
            </a:r>
          </a:p>
          <a:p>
            <a:pPr marL="171450" indent="-171450">
              <a:buFont typeface="Arial" panose="020B0604020202020204" pitchFamily="34" charset="0"/>
              <a:buChar char="•"/>
            </a:pPr>
            <a:r>
              <a:rPr lang="en-GB"/>
              <a:t>The amount of $\sigma^{70}$ the housekeeping sigma factor that is employed for most transcription initiation during exponential phase growth, is present in excess over the amount of free (and even total) core RNA polymerase. "As mentioned above, the $\sigma^{70}$ subunit is in excess over free, functional core enzyme (80, 99), suggesting that essentially all free enzyme is functional holoenzyme." </a:t>
            </a:r>
          </a:p>
          <a:p>
            <a:pPr marL="171450" indent="-171450">
              <a:buFont typeface="Arial" panose="020B0604020202020204" pitchFamily="34" charset="0"/>
              <a:buChar char="•"/>
            </a:pPr>
            <a:r>
              <a:rPr lang="en-GB"/>
              <a:t>The total rate of transcription in E. coli is not limited by the DNA concentration but is limited by the concentration of free functional RNA polymerase. Which is mysterious given that not all RNAP is active, actually a large part is inactive. "This is perhaps surprising in view of the fact that only a small fraction of the polymerase is actively engaged in transcript elongation at any instant.")</a:t>
            </a:r>
            <a:endParaRPr lang="en-NL"/>
          </a:p>
        </p:txBody>
      </p:sp>
      <p:sp>
        <p:nvSpPr>
          <p:cNvPr id="4" name="Slide Number Placeholder 3"/>
          <p:cNvSpPr>
            <a:spLocks noGrp="1"/>
          </p:cNvSpPr>
          <p:nvPr>
            <p:ph type="sldNum" sz="quarter" idx="5"/>
          </p:nvPr>
        </p:nvSpPr>
        <p:spPr/>
        <p:txBody>
          <a:bodyPr/>
          <a:lstStyle/>
          <a:p>
            <a:fld id="{536ABC7C-5254-4442-8EB9-4FC7D240D6EB}" type="slidenum">
              <a:rPr lang="en-NL" smtClean="0"/>
              <a:t>36</a:t>
            </a:fld>
            <a:endParaRPr lang="en-NL"/>
          </a:p>
        </p:txBody>
      </p:sp>
    </p:spTree>
    <p:extLst>
      <p:ext uri="{BB962C8B-B14F-4D97-AF65-F5344CB8AC3E}">
        <p14:creationId xmlns:p14="http://schemas.microsoft.com/office/powerpoint/2010/main" val="3620749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583AB-9C2F-5B88-C98D-5AF00581C2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A4D748-5C18-5E59-1513-F5D352172C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0A4F34-82AE-AE49-8A0F-5CE5E7187240}"/>
              </a:ext>
            </a:extLst>
          </p:cNvPr>
          <p:cNvSpPr>
            <a:spLocks noGrp="1"/>
          </p:cNvSpPr>
          <p:nvPr>
            <p:ph type="body" idx="1"/>
          </p:nvPr>
        </p:nvSpPr>
        <p:spPr/>
        <p:txBody>
          <a:bodyPr/>
          <a:lstStyle/>
          <a:p>
            <a:pPr marL="171450" indent="-171450">
              <a:buFont typeface="Arial" panose="020B0604020202020204" pitchFamily="34" charset="0"/>
              <a:buChar char="•"/>
            </a:pPr>
            <a:r>
              <a:rPr lang="en-GB" b="0" i="0">
                <a:solidFill>
                  <a:srgbClr val="1F1F1F"/>
                </a:solidFill>
                <a:effectLst/>
                <a:latin typeface="ElsevierGulliver"/>
              </a:rPr>
              <a:t>protein concentration was constant from cell to cell despite variation in chromosome copy number and, thus, in gene dosage.</a:t>
            </a:r>
          </a:p>
          <a:p>
            <a:pPr marL="171450" indent="-171450">
              <a:buFont typeface="Arial" panose="020B0604020202020204" pitchFamily="34" charset="0"/>
              <a:buChar char="•"/>
            </a:pPr>
            <a:r>
              <a:rPr lang="en-GB" b="0" i="0">
                <a:solidFill>
                  <a:srgbClr val="1F1F1F"/>
                </a:solidFill>
                <a:effectLst/>
                <a:latin typeface="ElsevierGulliver"/>
              </a:rPr>
              <a:t>the number of genome copies increased linearly with cell volume in individual cells</a:t>
            </a:r>
          </a:p>
          <a:p>
            <a:pPr marL="171450" indent="-171450">
              <a:buFont typeface="Arial" panose="020B0604020202020204" pitchFamily="34" charset="0"/>
              <a:buChar char="•"/>
            </a:pPr>
            <a:r>
              <a:rPr lang="en-GB" b="0" i="0">
                <a:solidFill>
                  <a:srgbClr val="1F1F1F"/>
                </a:solidFill>
                <a:effectLst/>
                <a:latin typeface="ElsevierGulliver"/>
              </a:rPr>
              <a:t> </a:t>
            </a:r>
            <a:r>
              <a:rPr lang="en-GB" b="0" i="0">
                <a:solidFill>
                  <a:srgbClr val="1F1F1F"/>
                </a:solidFill>
                <a:effectLst/>
                <a:latin typeface="ElsevierGulliver"/>
                <a:hlinkClick r:id="rId3" tooltip="Learn more about cell size from ScienceDirect's AI-generated Topic Pages"/>
              </a:rPr>
              <a:t>cell size</a:t>
            </a:r>
            <a:r>
              <a:rPr lang="en-GB" b="0" i="0">
                <a:solidFill>
                  <a:srgbClr val="1F1F1F"/>
                </a:solidFill>
                <a:effectLst/>
                <a:latin typeface="ElsevierGulliver"/>
              </a:rPr>
              <a:t> added during the replication cycle of </a:t>
            </a:r>
            <a:r>
              <a:rPr lang="en-GB" b="1" i="0">
                <a:solidFill>
                  <a:srgbClr val="1F1F1F"/>
                </a:solidFill>
                <a:effectLst/>
                <a:latin typeface="ElsevierGulliver"/>
              </a:rPr>
              <a:t>one</a:t>
            </a:r>
            <a:r>
              <a:rPr lang="en-GB" b="0" i="0">
                <a:solidFill>
                  <a:srgbClr val="1F1F1F"/>
                </a:solidFill>
                <a:effectLst/>
                <a:latin typeface="ElsevierGulliver"/>
              </a:rPr>
              <a:t> chromosome is invariant regardless of the growth rate</a:t>
            </a:r>
          </a:p>
          <a:p>
            <a:pPr marL="171450" indent="-171450">
              <a:buFont typeface="Arial" panose="020B0604020202020204" pitchFamily="34" charset="0"/>
              <a:buChar char="•"/>
            </a:pPr>
            <a:r>
              <a:rPr lang="en-GB" b="0" i="0">
                <a:solidFill>
                  <a:srgbClr val="1F1F1F"/>
                </a:solidFill>
                <a:effectLst/>
                <a:latin typeface="ElsevierGulliver"/>
              </a:rPr>
              <a:t> ‘general growth law’ that cell size is the sum of all invariant ‘unit cells’, where the number of unit cells is determined by the number of </a:t>
            </a:r>
            <a:r>
              <a:rPr lang="en-GB" b="0" i="0">
                <a:solidFill>
                  <a:srgbClr val="1F1F1F"/>
                </a:solidFill>
                <a:effectLst/>
                <a:latin typeface="ElsevierGulliver"/>
                <a:hlinkClick r:id="rId4" tooltip="Learn more about replication origins from ScienceDirect's AI-generated Topic Pages"/>
              </a:rPr>
              <a:t>replication origins</a:t>
            </a:r>
            <a:r>
              <a:rPr lang="en-GB" b="0" i="0">
                <a:solidFill>
                  <a:srgbClr val="1F1F1F"/>
                </a:solidFill>
                <a:effectLst/>
                <a:latin typeface="ElsevierGulliver"/>
              </a:rPr>
              <a:t> simultaneously present in the cells </a:t>
            </a:r>
            <a:endParaRPr lang="en-NL"/>
          </a:p>
        </p:txBody>
      </p:sp>
      <p:sp>
        <p:nvSpPr>
          <p:cNvPr id="4" name="Slide Number Placeholder 3">
            <a:extLst>
              <a:ext uri="{FF2B5EF4-FFF2-40B4-BE49-F238E27FC236}">
                <a16:creationId xmlns:a16="http://schemas.microsoft.com/office/drawing/2014/main" id="{EA42AF65-D744-C208-8113-2F91A7ED7ABE}"/>
              </a:ext>
            </a:extLst>
          </p:cNvPr>
          <p:cNvSpPr>
            <a:spLocks noGrp="1"/>
          </p:cNvSpPr>
          <p:nvPr>
            <p:ph type="sldNum" sz="quarter" idx="5"/>
          </p:nvPr>
        </p:nvSpPr>
        <p:spPr/>
        <p:txBody>
          <a:bodyPr/>
          <a:lstStyle/>
          <a:p>
            <a:fld id="{536ABC7C-5254-4442-8EB9-4FC7D240D6EB}" type="slidenum">
              <a:rPr lang="en-NL" smtClean="0"/>
              <a:t>37</a:t>
            </a:fld>
            <a:endParaRPr lang="en-NL"/>
          </a:p>
        </p:txBody>
      </p:sp>
    </p:spTree>
    <p:extLst>
      <p:ext uri="{BB962C8B-B14F-4D97-AF65-F5344CB8AC3E}">
        <p14:creationId xmlns:p14="http://schemas.microsoft.com/office/powerpoint/2010/main" val="2887636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536ABC7C-5254-4442-8EB9-4FC7D240D6EB}" type="slidenum">
              <a:rPr lang="en-NL" smtClean="0"/>
              <a:t>39</a:t>
            </a:fld>
            <a:endParaRPr lang="en-NL"/>
          </a:p>
        </p:txBody>
      </p:sp>
    </p:spTree>
    <p:extLst>
      <p:ext uri="{BB962C8B-B14F-4D97-AF65-F5344CB8AC3E}">
        <p14:creationId xmlns:p14="http://schemas.microsoft.com/office/powerpoint/2010/main" val="1140977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u="none" strike="noStrike" dirty="0">
                <a:solidFill>
                  <a:srgbClr val="000000"/>
                </a:solidFill>
                <a:effectLst/>
                <a:latin typeface="Calibri" panose="020F0502020204030204" pitchFamily="34" charset="0"/>
              </a:rPr>
              <a:t>Polycistronic transcripts</a:t>
            </a:r>
          </a:p>
          <a:p>
            <a:pPr algn="l" rtl="0" fontAlgn="base"/>
            <a:r>
              <a:rPr lang="en-US" b="0" i="0" u="none" strike="noStrike" dirty="0">
                <a:solidFill>
                  <a:srgbClr val="000000"/>
                </a:solidFill>
                <a:effectLst/>
                <a:latin typeface="Calibri" panose="020F0502020204030204" pitchFamily="34" charset="0"/>
              </a:rPr>
              <a:t>Translation: Termination-Reinitiation mechanism (ribosome large subunit fall soff at the end of the first transcript, then small subunit recruits a new large subunit)</a:t>
            </a:r>
          </a:p>
          <a:p>
            <a:pPr algn="l" rtl="0" fontAlgn="base"/>
            <a:endParaRPr lang="en-US" b="0" i="0" u="none" strike="noStrike" dirty="0">
              <a:solidFill>
                <a:srgbClr val="000000"/>
              </a:solidFill>
              <a:effectLst/>
              <a:latin typeface="Calibri" panose="020F0502020204030204" pitchFamily="34" charset="0"/>
            </a:endParaRPr>
          </a:p>
          <a:p>
            <a:pPr algn="l" rtl="0" fontAlgn="base"/>
            <a:r>
              <a:rPr lang="en-US" b="0" i="0" u="none" strike="noStrike" dirty="0">
                <a:solidFill>
                  <a:srgbClr val="000000"/>
                </a:solidFill>
                <a:effectLst/>
                <a:latin typeface="Calibri" panose="020F0502020204030204" pitchFamily="34" charset="0"/>
              </a:rPr>
              <a:t>========================================================</a:t>
            </a:r>
            <a:r>
              <a:rPr lang="en-US" b="0" i="0" dirty="0">
                <a:solidFill>
                  <a:srgbClr val="444444"/>
                </a:solidFill>
                <a:effectLst/>
                <a:latin typeface="Calibri" panose="020F0502020204030204" pitchFamily="34" charset="0"/>
              </a:rPr>
              <a:t>​</a:t>
            </a:r>
            <a:endParaRPr lang="en-US" b="0" i="0" dirty="0">
              <a:solidFill>
                <a:srgbClr val="444444"/>
              </a:solidFill>
              <a:effectLst/>
              <a:latin typeface="Arial" panose="020B0604020202020204" pitchFamily="34" charset="0"/>
            </a:endParaRPr>
          </a:p>
          <a:p>
            <a:pPr algn="l" rtl="0" fontAlgn="base"/>
            <a:r>
              <a:rPr lang="en-US" b="0" i="0" u="none" strike="noStrike" dirty="0">
                <a:solidFill>
                  <a:srgbClr val="000000"/>
                </a:solidFill>
                <a:effectLst/>
                <a:latin typeface="Calibri" panose="020F0502020204030204" pitchFamily="34" charset="0"/>
              </a:rPr>
              <a:t>About TA modules, we know that:</a:t>
            </a:r>
            <a:r>
              <a:rPr lang="en-US" b="0" i="0" dirty="0">
                <a:solidFill>
                  <a:srgbClr val="444444"/>
                </a:solidFill>
                <a:effectLst/>
                <a:latin typeface="Calibri" panose="020F0502020204030204" pitchFamily="34" charset="0"/>
              </a:rPr>
              <a:t>​</a:t>
            </a:r>
            <a:endParaRPr lang="en-US" b="0" i="0" dirty="0">
              <a:solidFill>
                <a:srgbClr val="444444"/>
              </a:solidFill>
              <a:effectLst/>
              <a:latin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dirty="0">
                <a:solidFill>
                  <a:srgbClr val="000000"/>
                </a:solidFill>
                <a:effectLst/>
                <a:latin typeface="Calibri" panose="020F0502020204030204" pitchFamily="34" charset="0"/>
              </a:rPr>
              <a:t>there are multiple TA modules in the E. coli bacterial genome</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a TA pair is composed of a toxin, that causes growth arrest by interfering with a vital cell process, and an antitoxin that neutralizes the toxin’s action</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there are several types of TA modules, type II systems are the best known and are usually located on the same operon.</a:t>
            </a:r>
            <a:r>
              <a:rPr lang="en-US" sz="1800" b="0" i="0" dirty="0">
                <a:solidFill>
                  <a:srgbClr val="444444"/>
                </a:solidFill>
                <a:effectLst/>
                <a:latin typeface="Calibri" panose="020F0502020204030204" pitchFamily="34" charset="0"/>
              </a:rPr>
              <a:t>​</a:t>
            </a:r>
            <a:endParaRPr lang="en-US" sz="1800" b="0" i="0" dirty="0">
              <a:solidFill>
                <a:srgbClr val="444444"/>
              </a:solidFill>
              <a:effectLst/>
              <a:latin typeface="Arial" panose="020B0604020202020204" pitchFamily="34" charset="0"/>
            </a:endParaRPr>
          </a:p>
          <a:p>
            <a:pPr algn="l" rtl="0" fontAlgn="base"/>
            <a:r>
              <a:rPr lang="en-US" b="0" i="0" dirty="0">
                <a:solidFill>
                  <a:srgbClr val="444444"/>
                </a:solidFill>
                <a:effectLst/>
                <a:latin typeface="Calibri" panose="020F0502020204030204" pitchFamily="34" charset="0"/>
              </a:rPr>
              <a:t>​</a:t>
            </a:r>
            <a:endParaRPr lang="en-US" b="0" i="0" dirty="0">
              <a:solidFill>
                <a:srgbClr val="444444"/>
              </a:solidFill>
              <a:effectLst/>
              <a:latin typeface="Arial" panose="020B0604020202020204" pitchFamily="34" charset="0"/>
            </a:endParaRPr>
          </a:p>
          <a:p>
            <a:pPr algn="l" rtl="0" fontAlgn="base"/>
            <a:r>
              <a:rPr lang="en-US" b="0" i="0" u="none" strike="noStrike" dirty="0">
                <a:solidFill>
                  <a:srgbClr val="000000"/>
                </a:solidFill>
                <a:effectLst/>
                <a:latin typeface="Calibri" panose="020F0502020204030204" pitchFamily="34" charset="0"/>
              </a:rPr>
              <a:t>=======================================================</a:t>
            </a:r>
            <a:r>
              <a:rPr lang="en-US" b="0" i="0" dirty="0">
                <a:solidFill>
                  <a:srgbClr val="444444"/>
                </a:solidFill>
                <a:effectLst/>
                <a:latin typeface="Calibri" panose="020F0502020204030204" pitchFamily="34" charset="0"/>
              </a:rPr>
              <a:t>​</a:t>
            </a:r>
            <a:endParaRPr lang="en-US" b="0" i="0" dirty="0">
              <a:solidFill>
                <a:srgbClr val="444444"/>
              </a:solidFill>
              <a:effectLst/>
              <a:latin typeface="Arial" panose="020B0604020202020204" pitchFamily="34" charset="0"/>
            </a:endParaRPr>
          </a:p>
          <a:p>
            <a:pPr algn="l" rtl="0" fontAlgn="base"/>
            <a:r>
              <a:rPr lang="en-US" b="0" i="0">
                <a:solidFill>
                  <a:srgbClr val="000000"/>
                </a:solidFill>
                <a:effectLst/>
                <a:latin typeface="WordVisi_MSFontService"/>
              </a:rPr>
              <a:t>Toxin-antitoxin modules consist of pairs of genes that are usually located on the same operon.</a:t>
            </a:r>
            <a:endParaRPr lang="en-US" b="0" i="0">
              <a:solidFill>
                <a:srgbClr val="000000"/>
              </a:solidFill>
              <a:effectLst/>
              <a:latin typeface="Calibri" panose="020F0502020204030204" pitchFamily="34" charset="0"/>
            </a:endParaRPr>
          </a:p>
          <a:p>
            <a:endParaRPr lang="en-N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Calibri" panose="020F0502020204030204" pitchFamily="34" charset="0"/>
              </a:rPr>
              <a:t>TA gene products consist of a toxin</a:t>
            </a:r>
            <a:r>
              <a:rPr lang="en-US" sz="1200" b="0" i="0" u="sng" dirty="0">
                <a:solidFill>
                  <a:srgbClr val="D13438"/>
                </a:solidFill>
                <a:effectLst/>
                <a:latin typeface="Calibri" panose="020F0502020204030204" pitchFamily="34" charset="0"/>
              </a:rPr>
              <a:t>,</a:t>
            </a:r>
            <a:r>
              <a:rPr lang="en-US" sz="1200" b="0" i="0" dirty="0">
                <a:solidFill>
                  <a:srgbClr val="000000"/>
                </a:solidFill>
                <a:effectLst/>
                <a:latin typeface="Calibri" panose="020F0502020204030204" pitchFamily="34" charset="0"/>
              </a:rPr>
              <a:t> which is usually a protein, and an antitoxin, which is either a protein or an RNA molecule. The toxin causes growth arrest by interfering with a vital cell process, such as protein synthesis</a:t>
            </a:r>
            <a:r>
              <a:rPr lang="en-US" sz="1200" b="0" i="0" u="sng" dirty="0">
                <a:solidFill>
                  <a:srgbClr val="D13438"/>
                </a:solidFill>
                <a:effectLst/>
                <a:latin typeface="Calibri" panose="020F0502020204030204" pitchFamily="34" charset="0"/>
              </a:rPr>
              <a:t>.</a:t>
            </a:r>
            <a:r>
              <a:rPr lang="en-US" sz="1200" b="0" i="0" dirty="0">
                <a:solidFill>
                  <a:srgbClr val="000000"/>
                </a:solidFill>
                <a:effectLst/>
                <a:latin typeface="Calibri" panose="020F0502020204030204" pitchFamily="34" charset="0"/>
              </a:rPr>
              <a:t> Under normal conditions, the cognate antitoxin is expressed</a:t>
            </a:r>
            <a:r>
              <a:rPr lang="en-US" sz="1200" b="0" i="0" u="sng" dirty="0">
                <a:solidFill>
                  <a:srgbClr val="D13438"/>
                </a:solidFill>
                <a:effectLst/>
                <a:latin typeface="Calibri" panose="020F0502020204030204" pitchFamily="34" charset="0"/>
              </a:rPr>
              <a:t>,</a:t>
            </a:r>
            <a:r>
              <a:rPr lang="en-US" sz="1200" b="0" i="0" dirty="0">
                <a:solidFill>
                  <a:srgbClr val="000000"/>
                </a:solidFill>
                <a:effectLst/>
                <a:latin typeface="Calibri" panose="020F0502020204030204" pitchFamily="34" charset="0"/>
              </a:rPr>
              <a:t> and blocks the toxin activity. Under stress conditions, the antitoxin can be degraded, and high toxin levels lead to growth arrest.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Calibri" panose="020F0502020204030204" pitchFamily="34" charset="0"/>
              </a:rPr>
              <a:t>Analogy: lemon on a ship. Once lemon/vitamin C runs out, everyone gets scurvy.</a:t>
            </a:r>
            <a:endParaRPr lang="en-NL" dirty="0"/>
          </a:p>
          <a:p>
            <a:endParaRPr lang="en-NL" dirty="0"/>
          </a:p>
          <a:p>
            <a:pPr algn="l" rtl="0" fontAlgn="base"/>
            <a:r>
              <a:rPr lang="en-US" sz="1800" b="0" i="0">
                <a:solidFill>
                  <a:srgbClr val="000000"/>
                </a:solidFill>
                <a:effectLst/>
                <a:latin typeface="Calibri" panose="020F0502020204030204" pitchFamily="34" charset="0"/>
              </a:rPr>
              <a:t>There are currently 8 known types of TA systems classified by the nature of the toxin and antitoxin molecules, and how the antitoxin inhibits the action of the toxin.</a:t>
            </a:r>
            <a:r>
              <a:rPr lang="en-US" sz="1800" b="0" i="0" u="none" strike="noStrike">
                <a:solidFill>
                  <a:srgbClr val="000000"/>
                </a:solidFill>
                <a:effectLst/>
                <a:latin typeface="Arial" panose="020B0604020202020204" pitchFamily="34" charset="0"/>
              </a:rPr>
              <a:t> </a:t>
            </a:r>
            <a:r>
              <a:rPr lang="en-US" sz="1800" b="0" i="0" u="none" strike="noStrike">
                <a:solidFill>
                  <a:srgbClr val="000000"/>
                </a:solidFill>
                <a:effectLst/>
                <a:latin typeface="Calibri" panose="020F0502020204030204" pitchFamily="34" charset="0"/>
              </a:rPr>
              <a:t>The first four types are the most common, of which type I and type II systems </a:t>
            </a:r>
            <a:r>
              <a:rPr lang="en-US" sz="1800" b="0" i="0">
                <a:solidFill>
                  <a:srgbClr val="000000"/>
                </a:solidFill>
                <a:effectLst/>
                <a:latin typeface="Calibri" panose="020F0502020204030204" pitchFamily="34" charset="0"/>
              </a:rPr>
              <a:t>have been widely studied in the context of persister formation</a:t>
            </a:r>
            <a:r>
              <a:rPr lang="en-US" sz="1800" b="0" i="0" strike="sngStrike">
                <a:solidFill>
                  <a:srgbClr val="0078D4"/>
                </a:solidFill>
                <a:effectLst/>
                <a:latin typeface="Calibri" panose="020F0502020204030204" pitchFamily="34" charset="0"/>
              </a:rPr>
              <a:t> </a:t>
            </a:r>
            <a:r>
              <a:rPr lang="en-US" sz="1800" b="0" i="0">
                <a:solidFill>
                  <a:srgbClr val="000000"/>
                </a:solidFill>
                <a:effectLst/>
                <a:latin typeface="Calibri" panose="020F0502020204030204" pitchFamily="34" charset="0"/>
              </a:rPr>
              <a:t> (Harms et al. 2016 </a:t>
            </a:r>
            <a:r>
              <a:rPr lang="en-US" sz="1800" b="0" i="0" baseline="30000">
                <a:solidFill>
                  <a:srgbClr val="000000"/>
                </a:solidFill>
                <a:effectLst/>
                <a:latin typeface="Calibri" panose="020F0502020204030204" pitchFamily="34" charset="0"/>
              </a:rPr>
              <a:t>iv</a:t>
            </a:r>
            <a:r>
              <a:rPr lang="en-US" sz="1800" b="0" i="0">
                <a:solidFill>
                  <a:srgbClr val="000000"/>
                </a:solidFill>
                <a:effectLst/>
                <a:latin typeface="Calibri" panose="020F0502020204030204" pitchFamily="34" charset="0"/>
              </a:rPr>
              <a:t>). </a:t>
            </a:r>
            <a:endParaRPr lang="en-US" b="0" i="0">
              <a:solidFill>
                <a:srgbClr val="000000"/>
              </a:solidFill>
              <a:effectLst/>
              <a:latin typeface="Calibri" panose="020F0502020204030204" pitchFamily="34" charset="0"/>
            </a:endParaRPr>
          </a:p>
          <a:p>
            <a:pPr algn="l" rtl="0" fontAlgn="base"/>
            <a:r>
              <a:rPr lang="en-US" sz="1800" b="0" i="0">
                <a:solidFill>
                  <a:srgbClr val="000000"/>
                </a:solidFill>
                <a:effectLst/>
                <a:latin typeface="Calibri" panose="020F0502020204030204" pitchFamily="34" charset="0"/>
              </a:rPr>
              <a:t> </a:t>
            </a:r>
            <a:endParaRPr lang="en-US" b="0" i="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 Type I antitoxins are small RNAs that block the translation of the mRNA of their cognate toxins. </a:t>
            </a: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 Type II systems are generally better understood than type I systems. In a type II TA system, both the toxin and the antitoxin are proteins. The toxin is stable whereas the antitoxin is labile, with the antitoxin inhibiting the action of the toxin by tightly binding to it. Type II systems are organised in operons with the antitoxin typically being located upstream of the toxin, which helps to prevent expression of the toxin without the antitoxin.</a:t>
            </a: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 In type III systems, the antitoxin RNA directly binds and inhibits the protein toxin, forming a neutralising protein-RNA complex. </a:t>
            </a: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Type IV antitoxins and toxins are both proteins, like for type II, but the antitoxin works by preventing the toxin from binding its target, instead of by directly binding to the toxin. (Page et al. 2016, Harms et al. 2016).</a:t>
            </a:r>
            <a:r>
              <a:rPr lang="en-US" sz="1800" b="0" i="0">
                <a:solidFill>
                  <a:srgbClr val="000000"/>
                </a:solidFill>
                <a:effectLst/>
                <a:latin typeface="Calibri" panose="020F0502020204030204" pitchFamily="34" charset="0"/>
              </a:rPr>
              <a:t> </a:t>
            </a:r>
          </a:p>
          <a:p>
            <a:pPr algn="l" rtl="0" fontAlgn="base">
              <a:buFont typeface="Arial" panose="020B0604020202020204" pitchFamily="34" charset="0"/>
              <a:buChar char="•"/>
            </a:pPr>
            <a:endParaRPr lang="en-US" sz="1800" b="0" i="0">
              <a:solidFill>
                <a:srgbClr val="000000"/>
              </a:solidFill>
              <a:effectLst/>
              <a:latin typeface="Calibri" panose="020F0502020204030204" pitchFamily="34" charset="0"/>
            </a:endParaRPr>
          </a:p>
          <a:p>
            <a:pPr algn="l" rtl="0" fontAlgn="base">
              <a:buFont typeface="Arial" panose="020B0604020202020204" pitchFamily="34" charset="0"/>
              <a:buNone/>
            </a:pPr>
            <a:r>
              <a:rPr lang="en-US" sz="1800" b="0" i="0" u="none" strike="noStrike" dirty="0">
                <a:solidFill>
                  <a:srgbClr val="000000"/>
                </a:solidFill>
                <a:effectLst/>
                <a:latin typeface="Calibri" panose="020F0502020204030204" pitchFamily="34" charset="0"/>
              </a:rPr>
              <a:t>=======================================================</a:t>
            </a:r>
            <a:endParaRPr lang="en-US" sz="1800" b="0" i="0">
              <a:solidFill>
                <a:srgbClr val="000000"/>
              </a:solidFill>
              <a:effectLst/>
              <a:latin typeface="Calibri" panose="020F0502020204030204" pitchFamily="34" charset="0"/>
            </a:endParaRPr>
          </a:p>
          <a:p>
            <a:pPr algn="l" rtl="0" fontAlgn="base">
              <a:buFont typeface="Arial" panose="020B0604020202020204" pitchFamily="34" charset="0"/>
              <a:buChar char="•"/>
            </a:pPr>
            <a:r>
              <a:rPr lang="en-GB" sz="2800" b="0" i="0">
                <a:solidFill>
                  <a:srgbClr val="222222"/>
                </a:solidFill>
                <a:effectLst/>
                <a:latin typeface="-apple-system"/>
              </a:rPr>
              <a:t> Toxin-antitoxin (TA) modules are small operons that encode a toxic protein and a corresponding antitoxin</a:t>
            </a:r>
            <a:r>
              <a:rPr lang="en-GB" sz="2800" b="0" i="0" baseline="30000">
                <a:solidFill>
                  <a:srgbClr val="006699"/>
                </a:solidFill>
                <a:effectLst/>
                <a:latin typeface="-apple-system"/>
                <a:hlinkClick r:id="rId3" tooltip="Van Melderen, L. Toxin-antitoxin systems: Why so many, what for? Curr. Opin. Microbiol. 13, 781–785 (2010)."/>
              </a:rPr>
              <a:t>1</a:t>
            </a:r>
            <a:r>
              <a:rPr lang="en-GB" sz="2800" b="0" i="0">
                <a:solidFill>
                  <a:srgbClr val="222222"/>
                </a:solidFill>
                <a:effectLst/>
                <a:latin typeface="-apple-system"/>
              </a:rPr>
              <a:t>. In Type II TA systems, the antitoxin is a protein that binds and neutralizes the toxin</a:t>
            </a:r>
            <a:r>
              <a:rPr lang="en-GB" sz="2800" b="0" i="0" baseline="30000">
                <a:solidFill>
                  <a:srgbClr val="006699"/>
                </a:solidFill>
                <a:effectLst/>
                <a:latin typeface="-apple-system"/>
                <a:hlinkClick r:id="rId4" tooltip="Hayes, F. &amp; Van Melderen, L. Toxins-antitoxins: Diversity, evolution and function. Crit. Rev. Biochem. Mol. Biol. 46, 386–408 (2011)."/>
              </a:rPr>
              <a:t>2</a:t>
            </a:r>
            <a:r>
              <a:rPr lang="en-GB" sz="2800" b="0" i="0">
                <a:solidFill>
                  <a:srgbClr val="222222"/>
                </a:solidFill>
                <a:effectLst/>
                <a:latin typeface="-apple-system"/>
              </a:rPr>
              <a:t>. When free of inhibition, the toxin acts on various targets to inhibit cell growth or cause death</a:t>
            </a:r>
            <a:r>
              <a:rPr lang="en-GB" sz="2800" b="0" i="0" baseline="30000">
                <a:solidFill>
                  <a:srgbClr val="006699"/>
                </a:solidFill>
                <a:effectLst/>
                <a:latin typeface="-apple-system"/>
                <a:hlinkClick r:id="rId5" tooltip="Hall, A. M., Gollan, B. &amp; Helaine, S. Toxin-antitoxin systems: Reversible toxicity. Curr. Opin. Microbiol. 36, 102–110 (2017)."/>
              </a:rPr>
              <a:t>3</a:t>
            </a:r>
            <a:r>
              <a:rPr lang="en-GB" sz="2800" b="0" i="0">
                <a:solidFill>
                  <a:srgbClr val="222222"/>
                </a:solidFill>
                <a:effectLst/>
                <a:latin typeface="-apple-system"/>
              </a:rPr>
              <a:t>. While the toxin is long-lived, the antitoxin is labile and degraded by proteases. Therefore, the antitoxin must be continually produced to keep the toxin in check</a:t>
            </a:r>
            <a:r>
              <a:rPr lang="en-GB" sz="2800" b="0" i="0" baseline="30000">
                <a:solidFill>
                  <a:srgbClr val="006699"/>
                </a:solidFill>
                <a:effectLst/>
                <a:latin typeface="-apple-system"/>
                <a:hlinkClick r:id="rId6" tooltip="Hõrak, R. &amp; Tamman, H. Desperate times call for desperate measures: Benefits and costs of toxin-antitoxin systems. Curr. Genet. 63, 69–74 (2017)."/>
              </a:rPr>
              <a:t>4</a:t>
            </a:r>
            <a:r>
              <a:rPr lang="en-GB" sz="2800" b="0" i="0">
                <a:solidFill>
                  <a:srgbClr val="222222"/>
                </a:solidFill>
                <a:effectLst/>
                <a:latin typeface="-apple-system"/>
              </a:rPr>
              <a:t>. Both the antitoxin alone and the toxin-antitoxin complex can repress their own transcription; thus, as the antitoxin is degraded, the repression is relieved and the operon is transcribed to replenish the antitoxin supply</a:t>
            </a:r>
            <a:r>
              <a:rPr lang="en-GB" sz="2800" b="0" i="0" baseline="30000">
                <a:solidFill>
                  <a:srgbClr val="006699"/>
                </a:solidFill>
                <a:effectLst/>
                <a:latin typeface="-apple-system"/>
              </a:rPr>
              <a:t>.</a:t>
            </a:r>
          </a:p>
          <a:p>
            <a:pPr algn="l" rtl="0" fontAlgn="base">
              <a:buFont typeface="Arial" panose="020B0604020202020204" pitchFamily="34" charset="0"/>
              <a:buNone/>
            </a:pPr>
            <a:endParaRPr lang="en-US" sz="1800" b="0" i="0">
              <a:solidFill>
                <a:srgbClr val="000000"/>
              </a:solidFill>
              <a:effectLst/>
              <a:latin typeface="Calibri" panose="020F0502020204030204" pitchFamily="34" charset="0"/>
            </a:endParaRPr>
          </a:p>
          <a:p>
            <a:pPr algn="l" rtl="0" fontAlgn="base">
              <a:buFont typeface="Arial" panose="020B0604020202020204" pitchFamily="34" charset="0"/>
              <a:buNone/>
            </a:pPr>
            <a:endParaRPr lang="en-US" sz="1800" b="0" i="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i="1" kern="100">
                <a:effectLst/>
                <a:latin typeface="Aptos" panose="020B0004020202020204" pitchFamily="34" charset="0"/>
                <a:ea typeface="Times New Roman" panose="02020603050405020304" pitchFamily="18" charset="0"/>
                <a:cs typeface="Times New Roman" panose="02020603050405020304" pitchFamily="18" charset="0"/>
              </a:rPr>
              <a:t>Caption: The E.coli genome contains multiple TA systems, distributed over the whole length of the bacterial chromosome</a:t>
            </a:r>
            <a:endParaRPr lang="en-NL" sz="1800" kern="100">
              <a:effectLst/>
              <a:latin typeface="Aptos" panose="020B0004020202020204" pitchFamily="34" charset="0"/>
              <a:ea typeface="Times New Roman" panose="02020603050405020304" pitchFamily="18" charset="0"/>
              <a:cs typeface="Times New Roman" panose="02020603050405020304" pitchFamily="18" charset="0"/>
            </a:endParaRPr>
          </a:p>
          <a:p>
            <a:endParaRPr lang="en-NL" dirty="0"/>
          </a:p>
        </p:txBody>
      </p:sp>
      <p:sp>
        <p:nvSpPr>
          <p:cNvPr id="4" name="Slide Number Placeholder 3"/>
          <p:cNvSpPr>
            <a:spLocks noGrp="1"/>
          </p:cNvSpPr>
          <p:nvPr>
            <p:ph type="sldNum" sz="quarter" idx="5"/>
          </p:nvPr>
        </p:nvSpPr>
        <p:spPr/>
        <p:txBody>
          <a:bodyPr/>
          <a:lstStyle/>
          <a:p>
            <a:fld id="{536ABC7C-5254-4442-8EB9-4FC7D240D6EB}" type="slidenum">
              <a:rPr lang="en-NL" smtClean="0"/>
              <a:t>4</a:t>
            </a:fld>
            <a:endParaRPr lang="en-NL"/>
          </a:p>
        </p:txBody>
      </p:sp>
    </p:spTree>
    <p:extLst>
      <p:ext uri="{BB962C8B-B14F-4D97-AF65-F5344CB8AC3E}">
        <p14:creationId xmlns:p14="http://schemas.microsoft.com/office/powerpoint/2010/main" val="2903858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a:solidFill>
                  <a:srgbClr val="444444"/>
                </a:solidFill>
                <a:effectLst/>
                <a:latin typeface="Calibri" panose="020F0502020204030204" pitchFamily="34" charset="0"/>
              </a:rPr>
              <a:t>​</a:t>
            </a:r>
            <a:r>
              <a:rPr lang="en-US" b="0" i="0" u="none" strike="noStrike">
                <a:solidFill>
                  <a:srgbClr val="000000"/>
                </a:solidFill>
                <a:effectLst/>
                <a:latin typeface="Calibri" panose="020F0502020204030204" pitchFamily="34" charset="0"/>
              </a:rPr>
              <a:t>How do cells enter and exit the persister state</a:t>
            </a:r>
            <a:r>
              <a:rPr lang="en-US" b="0" i="0">
                <a:solidFill>
                  <a:srgbClr val="444444"/>
                </a:solidFill>
                <a:effectLst/>
                <a:latin typeface="Calibri" panose="020F0502020204030204" pitchFamily="34" charset="0"/>
              </a:rPr>
              <a:t>​</a:t>
            </a:r>
          </a:p>
          <a:p>
            <a:pPr algn="l" rtl="0" fontAlgn="base"/>
            <a:r>
              <a:rPr lang="en-US" b="0" i="0">
                <a:solidFill>
                  <a:srgbClr val="444444"/>
                </a:solidFill>
                <a:effectLst/>
                <a:latin typeface="Calibri" panose="020F0502020204030204" pitchFamily="34" charset="0"/>
              </a:rPr>
              <a:t>​</a:t>
            </a:r>
          </a:p>
          <a:p>
            <a:pPr algn="l" rtl="0" fontAlgn="base"/>
            <a:r>
              <a:rPr lang="en-US" b="0" i="0" u="none" strike="noStrike">
                <a:solidFill>
                  <a:srgbClr val="000000"/>
                </a:solidFill>
                <a:effectLst/>
                <a:latin typeface="Calibri" panose="020F0502020204030204" pitchFamily="34" charset="0"/>
              </a:rPr>
              <a:t>Hypotheses:</a:t>
            </a:r>
            <a:r>
              <a:rPr lang="en-US" b="0" i="0">
                <a:solidFill>
                  <a:srgbClr val="444444"/>
                </a:solidFill>
                <a:effectLst/>
                <a:latin typeface="Calibri" panose="020F0502020204030204" pitchFamily="34" charset="0"/>
              </a:rPr>
              <a:t>​</a:t>
            </a:r>
          </a:p>
          <a:p>
            <a:pPr algn="l" rtl="0" fontAlgn="base">
              <a:buFont typeface="Arial" panose="020B0604020202020204" pitchFamily="34" charset="0"/>
              <a:buChar char="•"/>
            </a:pPr>
            <a:r>
              <a:rPr lang="en-US" sz="1800" b="0" i="0" u="none" strike="noStrike">
                <a:solidFill>
                  <a:srgbClr val="000000"/>
                </a:solidFill>
                <a:effectLst/>
                <a:latin typeface="Aptos" panose="020B0004020202020204" pitchFamily="34" charset="0"/>
              </a:rPr>
              <a:t>[A], [T], [AT] =&gt; persistence level</a:t>
            </a:r>
            <a:r>
              <a:rPr lang="en-US" sz="1800" b="0" i="0">
                <a:solidFill>
                  <a:srgbClr val="444444"/>
                </a:solidFill>
                <a:effectLst/>
                <a:latin typeface="Aptos" panose="020B000402020202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Aptos" panose="020B0004020202020204" pitchFamily="34" charset="0"/>
              </a:rPr>
              <a:t>[A], [T], [AT] =&gt; growth rate =&gt; persistence level</a:t>
            </a:r>
          </a:p>
          <a:p>
            <a:pPr algn="l" rtl="0" fontAlgn="base">
              <a:buFont typeface="Arial" panose="020B0604020202020204" pitchFamily="34" charset="0"/>
              <a:buChar char="•"/>
            </a:pPr>
            <a:endParaRPr lang="en-US" sz="1800" b="0" i="0" u="none" strike="noStrike">
              <a:solidFill>
                <a:srgbClr val="000000"/>
              </a:solidFill>
              <a:effectLst/>
              <a:latin typeface="Aptos" panose="020B0004020202020204" pitchFamily="34"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a:solidFill>
                  <a:srgbClr val="000000"/>
                </a:solidFill>
                <a:effectLst/>
                <a:latin typeface="Aptos" panose="020B0004020202020204" pitchFamily="34" charset="0"/>
              </a:rPr>
              <a:t>Rotem2010: </a:t>
            </a:r>
            <a:r>
              <a:rPr lang="en-GB" sz="1800" b="0" i="0" u="none" strike="noStrike">
                <a:solidFill>
                  <a:srgbClr val="000000"/>
                </a:solidFill>
                <a:effectLst/>
                <a:latin typeface="AdvOT2b189473.B"/>
              </a:rPr>
              <a:t>-</a:t>
            </a:r>
          </a:p>
          <a:p>
            <a:pPr marL="457200" marR="0" lvl="1"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GB" sz="1800">
                <a:effectLst/>
                <a:latin typeface="AdvOT2b189473.B"/>
              </a:rPr>
              <a:t>Fluctuations in toxin levels above and below the threshold result in coexistence of dormant and growing cells. We conclude that toxin</a:t>
            </a:r>
            <a:r>
              <a:rPr lang="en-GB" sz="1800">
                <a:effectLst/>
                <a:latin typeface="AdvOT2b189473.B+20"/>
              </a:rPr>
              <a:t>–</a:t>
            </a:r>
            <a:r>
              <a:rPr lang="en-GB" sz="1800">
                <a:effectLst/>
                <a:latin typeface="AdvOT2b189473.B"/>
              </a:rPr>
              <a:t>antitoxin modules in general represent a mixed network motif that can serve to produce a subpopulation of dormant cells and to supply a mechanism for regulating the frequency and duration of growth arrest. Toxin</a:t>
            </a:r>
            <a:r>
              <a:rPr lang="en-GB" sz="1800">
                <a:effectLst/>
                <a:latin typeface="AdvOT2b189473.B+20"/>
              </a:rPr>
              <a:t>– </a:t>
            </a:r>
            <a:r>
              <a:rPr lang="en-GB" sz="1800">
                <a:effectLst/>
                <a:latin typeface="AdvOT2b189473.B"/>
              </a:rPr>
              <a:t>antitoxin modules thus provide a natural molecular design for implementing a bet-hedging strategy. </a:t>
            </a:r>
            <a:endParaRPr lang="en-GB" sz="2800"/>
          </a:p>
          <a:p>
            <a:pPr algn="l" rtl="0" fontAlgn="base">
              <a:buFont typeface="Arial" panose="020B0604020202020204" pitchFamily="34" charset="0"/>
              <a:buNone/>
            </a:pPr>
            <a:endParaRPr lang="en-US" sz="1800" b="0" i="0" u="none" strike="noStrike">
              <a:solidFill>
                <a:srgbClr val="000000"/>
              </a:solidFill>
              <a:effectLst/>
              <a:latin typeface="Aptos" panose="020B0004020202020204" pitchFamily="34"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GB" sz="1800" i="1" kern="100">
                <a:effectLst/>
                <a:latin typeface="Aptos" panose="020B0004020202020204" pitchFamily="34" charset="0"/>
                <a:ea typeface="Times New Roman" panose="02020603050405020304" pitchFamily="18" charset="0"/>
                <a:cs typeface="Times New Roman" panose="02020603050405020304" pitchFamily="18" charset="0"/>
              </a:rPr>
              <a:t>Caption: Persister cells are genetically identical to non-persister cells, and result from a phenotypic switch. Switching happens when the toxin concentration exceeds a threshold</a:t>
            </a:r>
            <a:r>
              <a:rPr lang="en-GB" sz="1800" i="0" kern="100">
                <a:effectLst/>
                <a:latin typeface="Aptos" panose="020B0004020202020204" pitchFamily="34" charset="0"/>
                <a:ea typeface="Times New Roman" panose="02020603050405020304" pitchFamily="18" charset="0"/>
                <a:cs typeface="Times New Roman" panose="02020603050405020304" pitchFamily="18" charset="0"/>
              </a:rPr>
              <a:t>. </a:t>
            </a:r>
            <a:r>
              <a:rPr lang="en-GB" sz="1800" i="1">
                <a:solidFill>
                  <a:schemeClr val="bg1"/>
                </a:solidFill>
                <a:effectLst/>
                <a:latin typeface="AdvOT2b189473.B"/>
              </a:rPr>
              <a:t>The amount by which the threshold is exceeded determines the duration of dormancy.</a:t>
            </a:r>
            <a:endParaRPr lang="en-NL" sz="1800" i="1" kern="100">
              <a:effectLst/>
              <a:latin typeface="Aptos" panose="020B0004020202020204" pitchFamily="34" charset="0"/>
              <a:ea typeface="Times New Roman" panose="02020603050405020304" pitchFamily="18" charset="0"/>
              <a:cs typeface="Times New Roman" panose="02020603050405020304" pitchFamily="18" charset="0"/>
            </a:endParaRPr>
          </a:p>
          <a:p>
            <a:pPr algn="l" rtl="0" fontAlgn="base">
              <a:buFont typeface="Arial" panose="020B0604020202020204" pitchFamily="34" charset="0"/>
              <a:buChar char="•"/>
            </a:pPr>
            <a:endParaRPr lang="en-US" sz="1800" b="0" i="0" u="none" strike="noStrike">
              <a:solidFill>
                <a:srgbClr val="444444"/>
              </a:solidFill>
              <a:effectLst/>
              <a:latin typeface="Arial" panose="020B0604020202020204" pitchFamily="34" charset="0"/>
            </a:endParaRPr>
          </a:p>
          <a:p>
            <a:pPr algn="l" rtl="0" fontAlgn="base">
              <a:buFont typeface="Arial" panose="020B0604020202020204" pitchFamily="34" charset="0"/>
              <a:buChar char="•"/>
            </a:pPr>
            <a:endParaRPr lang="en-US" sz="1800" b="0" i="0" u="none" strike="noStrike">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444444"/>
                </a:solidFill>
                <a:effectLst/>
                <a:latin typeface="Arial" panose="020B0604020202020204" pitchFamily="34" charset="0"/>
              </a:rPr>
              <a:t>Check resolution</a:t>
            </a:r>
          </a:p>
        </p:txBody>
      </p:sp>
      <p:sp>
        <p:nvSpPr>
          <p:cNvPr id="4" name="Slide Number Placeholder 3"/>
          <p:cNvSpPr>
            <a:spLocks noGrp="1"/>
          </p:cNvSpPr>
          <p:nvPr>
            <p:ph type="sldNum" sz="quarter" idx="5"/>
          </p:nvPr>
        </p:nvSpPr>
        <p:spPr/>
        <p:txBody>
          <a:bodyPr/>
          <a:lstStyle/>
          <a:p>
            <a:fld id="{536ABC7C-5254-4442-8EB9-4FC7D240D6EB}" type="slidenum">
              <a:rPr lang="en-NL" smtClean="0"/>
              <a:t>5</a:t>
            </a:fld>
            <a:endParaRPr lang="en-NL"/>
          </a:p>
        </p:txBody>
      </p:sp>
    </p:spTree>
    <p:extLst>
      <p:ext uri="{BB962C8B-B14F-4D97-AF65-F5344CB8AC3E}">
        <p14:creationId xmlns:p14="http://schemas.microsoft.com/office/powerpoint/2010/main" val="113892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a:latin typeface="Arial" pitchFamily="34" charset="0"/>
                <a:ea typeface="Arial" pitchFamily="34" charset="0"/>
              </a:rPr>
              <a:t>Figure 1. </a:t>
            </a:r>
            <a:r>
              <a:rPr lang="en-US" altLang="en-US">
                <a:latin typeface="Arial" pitchFamily="34" charset="0"/>
                <a:ea typeface="Arial" pitchFamily="34" charset="0"/>
              </a:rPr>
              <a:t>Synthesis of coding and non-coding RNA species in bacteria during transcription. In bacteria, both coding and non-coding RNA is synthesized from double-stranded DNA by RNA polymerase, presumably in the nucleoid periphery, in the process of transcription. Coding RNA or messenger RNA (mRNA) is translated to proteins by ribozymes, presumably in the nucleoid periphery as well. Non-coding RNA, such as transfer RNA (tRNA), ribosomal RNA (rRNA) and other small regulatory RNA (sRNA), will fold into distinct nanostructures and will play a role in downstream processes such as translation and gene expression regulation.</a:t>
            </a:r>
          </a:p>
          <a:p>
            <a:endParaRPr lang="en-US">
              <a:latin typeface="Arial" pitchFamily="34" charset="0"/>
            </a:endParaRPr>
          </a:p>
          <a:p>
            <a:r>
              <a:rPr lang="en-US">
                <a:latin typeface="Arial" pitchFamily="34" charset="0"/>
              </a:rPr>
              <a:t>Skinner smFISH protocol </a:t>
            </a:r>
            <a:r>
              <a:rPr lang="en-GB" b="0" i="0">
                <a:solidFill>
                  <a:srgbClr val="222222"/>
                </a:solidFill>
                <a:effectLst/>
                <a:latin typeface="Harding"/>
              </a:rPr>
              <a:t>The measured mRNA copy number distribution obtained from many individual cells can be used to extract the parameters of stochastic gene activity, namely the frequency and size of transcription bursts from the gene of interest. </a:t>
            </a:r>
          </a:p>
          <a:p>
            <a:endParaRPr lang="en-GB" b="0" i="0">
              <a:solidFill>
                <a:srgbClr val="222222"/>
              </a:solidFill>
              <a:effectLst/>
              <a:latin typeface="Harding"/>
            </a:endParaRPr>
          </a:p>
          <a:p>
            <a:r>
              <a:rPr lang="en-GB" b="0" i="0">
                <a:solidFill>
                  <a:srgbClr val="222222"/>
                </a:solidFill>
                <a:effectLst/>
                <a:latin typeface="Harding"/>
              </a:rPr>
              <a:t>Bulk: </a:t>
            </a:r>
            <a:r>
              <a:rPr lang="en-GB" b="0" i="0">
                <a:solidFill>
                  <a:srgbClr val="2A2A2A"/>
                </a:solidFill>
                <a:effectLst/>
                <a:latin typeface="Merriweather" panose="020F0502020204030204" pitchFamily="34" charset="0"/>
              </a:rPr>
              <a:t>northern blotting, qPCR and microarrays</a:t>
            </a:r>
            <a:endParaRPr lang="en-GB" b="0" i="0">
              <a:solidFill>
                <a:srgbClr val="222222"/>
              </a:solidFill>
              <a:effectLst/>
              <a:latin typeface="Harding"/>
            </a:endParaRPr>
          </a:p>
          <a:p>
            <a:r>
              <a:rPr lang="en-GB" b="0" i="0">
                <a:solidFill>
                  <a:srgbClr val="222222"/>
                </a:solidFill>
                <a:effectLst/>
                <a:latin typeface="Harding"/>
              </a:rPr>
              <a:t>Single cell: </a:t>
            </a:r>
            <a:r>
              <a:rPr lang="en-GB" b="0" i="0">
                <a:solidFill>
                  <a:srgbClr val="2A2A2A"/>
                </a:solidFill>
                <a:effectLst/>
                <a:latin typeface="Merriweather" pitchFamily="2" charset="77"/>
              </a:rPr>
              <a:t>RNAseq</a:t>
            </a:r>
          </a:p>
          <a:p>
            <a:r>
              <a:rPr lang="en-GB" b="0" i="0">
                <a:solidFill>
                  <a:srgbClr val="2A2A2A"/>
                </a:solidFill>
                <a:effectLst/>
                <a:latin typeface="Merriweather" pitchFamily="2" charset="77"/>
              </a:rPr>
              <a:t>Single cell with dynamics (in live cells) and subcellular localization: imaging-based methods</a:t>
            </a:r>
          </a:p>
          <a:p>
            <a:endParaRPr lang="en-GB" b="0" i="0">
              <a:solidFill>
                <a:srgbClr val="2A2A2A"/>
              </a:solidFill>
              <a:effectLst/>
              <a:latin typeface="Merriweather" pitchFamily="2" charset="77"/>
            </a:endParaRPr>
          </a:p>
          <a:p>
            <a:r>
              <a:rPr lang="en-GB" b="0" i="0">
                <a:solidFill>
                  <a:srgbClr val="2A2A2A"/>
                </a:solidFill>
                <a:effectLst/>
                <a:latin typeface="Merriweather" pitchFamily="2" charset="77"/>
              </a:rPr>
              <a:t>Eukaryotes: transcription in the nucleus, translation in the cytoplasm</a:t>
            </a:r>
          </a:p>
          <a:p>
            <a:r>
              <a:rPr lang="en-GB" b="0" i="0">
                <a:solidFill>
                  <a:srgbClr val="2A2A2A"/>
                </a:solidFill>
                <a:effectLst/>
                <a:latin typeface="Merriweather" pitchFamily="2" charset="77"/>
              </a:rPr>
              <a:t>Bacteria: only one compartment. Transcription-translation coupling. Nevertheless, some spatial patterns of subcellular localization.</a:t>
            </a:r>
          </a:p>
          <a:p>
            <a:endParaRPr lang="en-GB" b="0" i="0">
              <a:solidFill>
                <a:srgbClr val="2A2A2A"/>
              </a:solidFill>
              <a:effectLst/>
              <a:latin typeface="Merriweather" pitchFamily="2" charset="77"/>
            </a:endParaRPr>
          </a:p>
          <a:p>
            <a:r>
              <a:rPr lang="en-GB" b="0" i="0">
                <a:solidFill>
                  <a:srgbClr val="222222"/>
                </a:solidFill>
                <a:effectLst/>
                <a:latin typeface="Harding"/>
              </a:rPr>
              <a:t> mRNA localization contributed to the post-transcriptional fine-tuning of gene expression and the control of fundamental processes such as cell migration, polarization and differentiation.</a:t>
            </a:r>
            <a:endParaRPr lang="en-GB" b="0" i="0">
              <a:solidFill>
                <a:srgbClr val="2A2A2A"/>
              </a:solidFill>
              <a:effectLst/>
              <a:latin typeface="Merriweather" pitchFamily="2" charset="77"/>
            </a:endParaRPr>
          </a:p>
          <a:p>
            <a:endParaRPr lang="en-NL"/>
          </a:p>
        </p:txBody>
      </p:sp>
      <p:sp>
        <p:nvSpPr>
          <p:cNvPr id="4" name="Slide Number Placeholder 3"/>
          <p:cNvSpPr>
            <a:spLocks noGrp="1"/>
          </p:cNvSpPr>
          <p:nvPr>
            <p:ph type="sldNum" sz="quarter" idx="5"/>
          </p:nvPr>
        </p:nvSpPr>
        <p:spPr/>
        <p:txBody>
          <a:bodyPr/>
          <a:lstStyle/>
          <a:p>
            <a:fld id="{536ABC7C-5254-4442-8EB9-4FC7D240D6EB}" type="slidenum">
              <a:rPr lang="en-NL" smtClean="0"/>
              <a:t>6</a:t>
            </a:fld>
            <a:endParaRPr lang="en-NL"/>
          </a:p>
        </p:txBody>
      </p:sp>
    </p:spTree>
    <p:extLst>
      <p:ext uri="{BB962C8B-B14F-4D97-AF65-F5344CB8AC3E}">
        <p14:creationId xmlns:p14="http://schemas.microsoft.com/office/powerpoint/2010/main" val="287394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NL"/>
          </a:p>
        </p:txBody>
      </p:sp>
      <p:sp>
        <p:nvSpPr>
          <p:cNvPr id="4" name="Slide Number Placeholder 3"/>
          <p:cNvSpPr>
            <a:spLocks noGrp="1"/>
          </p:cNvSpPr>
          <p:nvPr>
            <p:ph type="sldNum" sz="quarter" idx="5"/>
          </p:nvPr>
        </p:nvSpPr>
        <p:spPr/>
        <p:txBody>
          <a:bodyPr/>
          <a:lstStyle/>
          <a:p>
            <a:fld id="{536ABC7C-5254-4442-8EB9-4FC7D240D6EB}" type="slidenum">
              <a:rPr lang="en-NL" smtClean="0"/>
              <a:t>7</a:t>
            </a:fld>
            <a:endParaRPr lang="en-NL"/>
          </a:p>
        </p:txBody>
      </p:sp>
    </p:spTree>
    <p:extLst>
      <p:ext uri="{BB962C8B-B14F-4D97-AF65-F5344CB8AC3E}">
        <p14:creationId xmlns:p14="http://schemas.microsoft.com/office/powerpoint/2010/main" val="1407120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NL" sz="1200">
                <a:solidFill>
                  <a:schemeClr val="bg1"/>
                </a:solidFill>
              </a:rPr>
              <a:t>3 color smFISH: add one target TA system</a:t>
            </a:r>
          </a:p>
          <a:p>
            <a:pPr marL="342900" indent="-342900">
              <a:buFontTx/>
              <a:buChar char="-"/>
            </a:pPr>
            <a:r>
              <a:rPr lang="en-NL" sz="1200">
                <a:solidFill>
                  <a:schemeClr val="bg1"/>
                </a:solidFill>
              </a:rPr>
              <a:t>rethink conditions</a:t>
            </a:r>
          </a:p>
          <a:p>
            <a:pPr marL="342900" indent="-342900">
              <a:buFontTx/>
              <a:buChar char="-"/>
            </a:pPr>
            <a:r>
              <a:rPr lang="en-NL" sz="1200">
                <a:solidFill>
                  <a:schemeClr val="bg1"/>
                </a:solidFill>
              </a:rPr>
              <a:t>adapt FISH picture analysis pipeline for E.coli</a:t>
            </a:r>
          </a:p>
          <a:p>
            <a:pPr marL="342900" indent="-342900">
              <a:buFontTx/>
              <a:buChar char="-"/>
            </a:pPr>
            <a:endParaRPr lang="en-NL" sz="1200">
              <a:solidFill>
                <a:schemeClr val="bg1"/>
              </a:solidFill>
            </a:endParaRPr>
          </a:p>
          <a:p>
            <a:pPr marL="342900" indent="-342900">
              <a:buFontTx/>
              <a:buChar char="-"/>
            </a:pPr>
            <a:endParaRPr lang="en-NL" sz="1200">
              <a:solidFill>
                <a:schemeClr val="bg1"/>
              </a:solidFill>
            </a:endParaRPr>
          </a:p>
          <a:p>
            <a:endParaRPr lang="en-NL"/>
          </a:p>
        </p:txBody>
      </p:sp>
      <p:sp>
        <p:nvSpPr>
          <p:cNvPr id="4" name="Slide Number Placeholder 3"/>
          <p:cNvSpPr>
            <a:spLocks noGrp="1"/>
          </p:cNvSpPr>
          <p:nvPr>
            <p:ph type="sldNum" sz="quarter" idx="5"/>
          </p:nvPr>
        </p:nvSpPr>
        <p:spPr/>
        <p:txBody>
          <a:bodyPr/>
          <a:lstStyle/>
          <a:p>
            <a:fld id="{536ABC7C-5254-4442-8EB9-4FC7D240D6EB}" type="slidenum">
              <a:rPr lang="en-NL" smtClean="0"/>
              <a:t>8</a:t>
            </a:fld>
            <a:endParaRPr lang="en-NL"/>
          </a:p>
        </p:txBody>
      </p:sp>
    </p:spTree>
    <p:extLst>
      <p:ext uri="{BB962C8B-B14F-4D97-AF65-F5344CB8AC3E}">
        <p14:creationId xmlns:p14="http://schemas.microsoft.com/office/powerpoint/2010/main" val="383343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NL" sz="2400">
                <a:solidFill>
                  <a:schemeClr val="bg1"/>
                </a:solidFill>
              </a:rPr>
              <a:t>rpoD: σ factor in exponential phase</a:t>
            </a:r>
          </a:p>
          <a:p>
            <a:pPr marL="342900" indent="-342900">
              <a:buFontTx/>
              <a:buChar char="-"/>
            </a:pPr>
            <a:r>
              <a:rPr lang="en-NL" sz="2400">
                <a:solidFill>
                  <a:schemeClr val="bg1"/>
                </a:solidFill>
              </a:rPr>
              <a:t>hipBA: </a:t>
            </a:r>
          </a:p>
          <a:p>
            <a:pPr marL="800100" lvl="1" indent="-342900">
              <a:buFontTx/>
              <a:buChar char="-"/>
            </a:pPr>
            <a:r>
              <a:rPr lang="en-NL" sz="2400">
                <a:solidFill>
                  <a:schemeClr val="bg1"/>
                </a:solidFill>
              </a:rPr>
              <a:t>HipA: </a:t>
            </a:r>
          </a:p>
          <a:p>
            <a:pPr marL="1257300" lvl="2" indent="-342900">
              <a:buFontTx/>
              <a:buChar char="-"/>
            </a:pPr>
            <a:r>
              <a:rPr lang="en-NL" sz="2400">
                <a:solidFill>
                  <a:schemeClr val="bg1"/>
                </a:solidFill>
              </a:rPr>
              <a:t>serine/threonine kinase</a:t>
            </a:r>
          </a:p>
          <a:p>
            <a:pPr marL="1257300" lvl="2" indent="-342900">
              <a:buFontTx/>
              <a:buChar char="-"/>
            </a:pPr>
            <a:r>
              <a:rPr lang="en-NL" sz="2400">
                <a:solidFill>
                  <a:schemeClr val="bg1"/>
                </a:solidFill>
              </a:rPr>
              <a:t>activates ppGpp synthesis -&gt; growth arrest</a:t>
            </a:r>
          </a:p>
          <a:p>
            <a:pPr marL="342900" indent="-342900">
              <a:buFontTx/>
              <a:buChar char="-"/>
            </a:pPr>
            <a:r>
              <a:rPr lang="en-NL" sz="2400">
                <a:solidFill>
                  <a:schemeClr val="bg1"/>
                </a:solidFill>
              </a:rPr>
              <a:t>rnlAB: </a:t>
            </a:r>
          </a:p>
          <a:p>
            <a:pPr marL="800100" lvl="1" indent="-342900">
              <a:buFontTx/>
              <a:buChar char="-"/>
            </a:pPr>
            <a:r>
              <a:rPr lang="en-NL" sz="2400">
                <a:solidFill>
                  <a:schemeClr val="bg1"/>
                </a:solidFill>
              </a:rPr>
              <a:t>RnlA: </a:t>
            </a:r>
          </a:p>
          <a:p>
            <a:pPr marL="1257300" lvl="2" indent="-342900">
              <a:buFontTx/>
              <a:buChar char="-"/>
            </a:pPr>
            <a:r>
              <a:rPr lang="en-NL" sz="2400">
                <a:solidFill>
                  <a:schemeClr val="bg1"/>
                </a:solidFill>
              </a:rPr>
              <a:t>endoribonuclease involved in defense against  bacteriophage T4</a:t>
            </a:r>
          </a:p>
          <a:p>
            <a:pPr marL="1257300" lvl="2" indent="-342900">
              <a:buFontTx/>
              <a:buChar char="-"/>
            </a:pPr>
            <a:r>
              <a:rPr lang="en-NL" sz="2400">
                <a:solidFill>
                  <a:schemeClr val="bg1"/>
                </a:solidFill>
              </a:rPr>
              <a:t>involved in cellular mRNA degradation</a:t>
            </a:r>
          </a:p>
          <a:p>
            <a:pPr marL="1257300" lvl="2" indent="-342900">
              <a:buFontTx/>
              <a:buChar char="-"/>
            </a:pPr>
            <a:endParaRPr lang="en-NL" sz="2400">
              <a:solidFill>
                <a:schemeClr val="bg1"/>
              </a:solidFill>
            </a:endParaRPr>
          </a:p>
          <a:p>
            <a:pPr marL="1257300" lvl="2" indent="-342900">
              <a:buFontTx/>
              <a:buChar char="-"/>
            </a:pPr>
            <a:endParaRPr lang="en-NL" sz="240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1" kern="100">
                <a:solidFill>
                  <a:srgbClr val="000000"/>
                </a:solidFill>
                <a:effectLst/>
                <a:latin typeface="Aptos Display" panose="020B0004020202020204" pitchFamily="34" charset="0"/>
                <a:ea typeface="Times New Roman" panose="02020603050405020304" pitchFamily="18" charset="0"/>
                <a:cs typeface="Times New Roman" panose="02020603050405020304" pitchFamily="18" charset="0"/>
              </a:rPr>
              <a:t>Caption: Both hipBA and rnlAB are Type II TA systems. HipA is a serine/threonine kinase that activate ppGpp synthesis by RelA and leads to growth arrest. RnlA is an endoribonuclease involved in defense against some mutants of bacteriophage T4, and also plays a role in cellular mRNA degradation. </a:t>
            </a:r>
            <a:endParaRPr lang="en-NL" sz="2400" b="0" kern="10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r>
              <a:rPr lang="en-NL" sz="2400"/>
              <a:t>…rest of the info + “All of this has consequences for probe design, see infra.”</a:t>
            </a:r>
          </a:p>
          <a:p>
            <a:pPr marL="914400" lvl="2" indent="0">
              <a:buFontTx/>
              <a:buNone/>
            </a:pPr>
            <a:endParaRPr lang="en-NL" sz="2400">
              <a:solidFill>
                <a:schemeClr val="bg1"/>
              </a:solidFill>
            </a:endParaRPr>
          </a:p>
        </p:txBody>
      </p:sp>
      <p:sp>
        <p:nvSpPr>
          <p:cNvPr id="4" name="Slide Number Placeholder 3"/>
          <p:cNvSpPr>
            <a:spLocks noGrp="1"/>
          </p:cNvSpPr>
          <p:nvPr>
            <p:ph type="sldNum" sz="quarter" idx="5"/>
          </p:nvPr>
        </p:nvSpPr>
        <p:spPr/>
        <p:txBody>
          <a:bodyPr/>
          <a:lstStyle/>
          <a:p>
            <a:fld id="{536ABC7C-5254-4442-8EB9-4FC7D240D6EB}" type="slidenum">
              <a:rPr lang="en-NL" smtClean="0"/>
              <a:t>9</a:t>
            </a:fld>
            <a:endParaRPr lang="en-NL"/>
          </a:p>
        </p:txBody>
      </p:sp>
    </p:spTree>
    <p:extLst>
      <p:ext uri="{BB962C8B-B14F-4D97-AF65-F5344CB8AC3E}">
        <p14:creationId xmlns:p14="http://schemas.microsoft.com/office/powerpoint/2010/main" val="2854170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B093590-BEA8-1B47-93AA-16476CB59CEB}" type="datetimeFigureOut">
              <a:rPr lang="en-NL" smtClean="0"/>
              <a:t>01/12/2024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5DA188C6-E4FC-4146-800C-431F31EC9CD7}" type="slidenum">
              <a:rPr lang="en-NL" smtClean="0"/>
              <a:t>‹#›</a:t>
            </a:fld>
            <a:endParaRPr lang="en-NL"/>
          </a:p>
        </p:txBody>
      </p:sp>
    </p:spTree>
    <p:extLst>
      <p:ext uri="{BB962C8B-B14F-4D97-AF65-F5344CB8AC3E}">
        <p14:creationId xmlns:p14="http://schemas.microsoft.com/office/powerpoint/2010/main" val="1107123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B093590-BEA8-1B47-93AA-16476CB59CEB}" type="datetimeFigureOut">
              <a:rPr lang="en-NL" smtClean="0"/>
              <a:t>01/12/2024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5DA188C6-E4FC-4146-800C-431F31EC9CD7}" type="slidenum">
              <a:rPr lang="en-NL" smtClean="0"/>
              <a:t>‹#›</a:t>
            </a:fld>
            <a:endParaRPr lang="en-NL"/>
          </a:p>
        </p:txBody>
      </p:sp>
    </p:spTree>
    <p:extLst>
      <p:ext uri="{BB962C8B-B14F-4D97-AF65-F5344CB8AC3E}">
        <p14:creationId xmlns:p14="http://schemas.microsoft.com/office/powerpoint/2010/main" val="2934387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B093590-BEA8-1B47-93AA-16476CB59CEB}" type="datetimeFigureOut">
              <a:rPr lang="en-NL" smtClean="0"/>
              <a:t>01/12/2024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5DA188C6-E4FC-4146-800C-431F31EC9CD7}" type="slidenum">
              <a:rPr lang="en-NL" smtClean="0"/>
              <a:t>‹#›</a:t>
            </a:fld>
            <a:endParaRPr lang="en-NL"/>
          </a:p>
        </p:txBody>
      </p:sp>
    </p:spTree>
    <p:extLst>
      <p:ext uri="{BB962C8B-B14F-4D97-AF65-F5344CB8AC3E}">
        <p14:creationId xmlns:p14="http://schemas.microsoft.com/office/powerpoint/2010/main" val="3250270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B093590-BEA8-1B47-93AA-16476CB59CEB}" type="datetimeFigureOut">
              <a:rPr lang="en-NL" smtClean="0"/>
              <a:t>01/12/2024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5DA188C6-E4FC-4146-800C-431F31EC9CD7}" type="slidenum">
              <a:rPr lang="en-NL" smtClean="0"/>
              <a:t>‹#›</a:t>
            </a:fld>
            <a:endParaRPr lang="en-NL"/>
          </a:p>
        </p:txBody>
      </p:sp>
    </p:spTree>
    <p:extLst>
      <p:ext uri="{BB962C8B-B14F-4D97-AF65-F5344CB8AC3E}">
        <p14:creationId xmlns:p14="http://schemas.microsoft.com/office/powerpoint/2010/main" val="2453686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B093590-BEA8-1B47-93AA-16476CB59CEB}" type="datetimeFigureOut">
              <a:rPr lang="en-NL" smtClean="0"/>
              <a:t>01/12/2024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5DA188C6-E4FC-4146-800C-431F31EC9CD7}" type="slidenum">
              <a:rPr lang="en-NL" smtClean="0"/>
              <a:t>‹#›</a:t>
            </a:fld>
            <a:endParaRPr lang="en-NL"/>
          </a:p>
        </p:txBody>
      </p:sp>
    </p:spTree>
    <p:extLst>
      <p:ext uri="{BB962C8B-B14F-4D97-AF65-F5344CB8AC3E}">
        <p14:creationId xmlns:p14="http://schemas.microsoft.com/office/powerpoint/2010/main" val="254114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B093590-BEA8-1B47-93AA-16476CB59CEB}" type="datetimeFigureOut">
              <a:rPr lang="en-NL" smtClean="0"/>
              <a:t>01/12/2024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5DA188C6-E4FC-4146-800C-431F31EC9CD7}" type="slidenum">
              <a:rPr lang="en-NL" smtClean="0"/>
              <a:t>‹#›</a:t>
            </a:fld>
            <a:endParaRPr lang="en-NL"/>
          </a:p>
        </p:txBody>
      </p:sp>
    </p:spTree>
    <p:extLst>
      <p:ext uri="{BB962C8B-B14F-4D97-AF65-F5344CB8AC3E}">
        <p14:creationId xmlns:p14="http://schemas.microsoft.com/office/powerpoint/2010/main" val="1944245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B093590-BEA8-1B47-93AA-16476CB59CEB}" type="datetimeFigureOut">
              <a:rPr lang="en-NL" smtClean="0"/>
              <a:t>01/12/2024</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5DA188C6-E4FC-4146-800C-431F31EC9CD7}" type="slidenum">
              <a:rPr lang="en-NL" smtClean="0"/>
              <a:t>‹#›</a:t>
            </a:fld>
            <a:endParaRPr lang="en-NL"/>
          </a:p>
        </p:txBody>
      </p:sp>
    </p:spTree>
    <p:extLst>
      <p:ext uri="{BB962C8B-B14F-4D97-AF65-F5344CB8AC3E}">
        <p14:creationId xmlns:p14="http://schemas.microsoft.com/office/powerpoint/2010/main" val="150710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B093590-BEA8-1B47-93AA-16476CB59CEB}" type="datetimeFigureOut">
              <a:rPr lang="en-NL" smtClean="0"/>
              <a:t>01/12/2024</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5DA188C6-E4FC-4146-800C-431F31EC9CD7}" type="slidenum">
              <a:rPr lang="en-NL" smtClean="0"/>
              <a:t>‹#›</a:t>
            </a:fld>
            <a:endParaRPr lang="en-NL"/>
          </a:p>
        </p:txBody>
      </p:sp>
    </p:spTree>
    <p:extLst>
      <p:ext uri="{BB962C8B-B14F-4D97-AF65-F5344CB8AC3E}">
        <p14:creationId xmlns:p14="http://schemas.microsoft.com/office/powerpoint/2010/main" val="3636980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093590-BEA8-1B47-93AA-16476CB59CEB}" type="datetimeFigureOut">
              <a:rPr lang="en-NL" smtClean="0"/>
              <a:t>01/12/2024</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5DA188C6-E4FC-4146-800C-431F31EC9CD7}" type="slidenum">
              <a:rPr lang="en-NL" smtClean="0"/>
              <a:t>‹#›</a:t>
            </a:fld>
            <a:endParaRPr lang="en-NL"/>
          </a:p>
        </p:txBody>
      </p:sp>
    </p:spTree>
    <p:extLst>
      <p:ext uri="{BB962C8B-B14F-4D97-AF65-F5344CB8AC3E}">
        <p14:creationId xmlns:p14="http://schemas.microsoft.com/office/powerpoint/2010/main" val="219228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B093590-BEA8-1B47-93AA-16476CB59CEB}" type="datetimeFigureOut">
              <a:rPr lang="en-NL" smtClean="0"/>
              <a:t>01/12/2024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5DA188C6-E4FC-4146-800C-431F31EC9CD7}" type="slidenum">
              <a:rPr lang="en-NL" smtClean="0"/>
              <a:t>‹#›</a:t>
            </a:fld>
            <a:endParaRPr lang="en-NL"/>
          </a:p>
        </p:txBody>
      </p:sp>
    </p:spTree>
    <p:extLst>
      <p:ext uri="{BB962C8B-B14F-4D97-AF65-F5344CB8AC3E}">
        <p14:creationId xmlns:p14="http://schemas.microsoft.com/office/powerpoint/2010/main" val="701890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B093590-BEA8-1B47-93AA-16476CB59CEB}" type="datetimeFigureOut">
              <a:rPr lang="en-NL" smtClean="0"/>
              <a:t>01/12/2024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5DA188C6-E4FC-4146-800C-431F31EC9CD7}" type="slidenum">
              <a:rPr lang="en-NL" smtClean="0"/>
              <a:t>‹#›</a:t>
            </a:fld>
            <a:endParaRPr lang="en-NL"/>
          </a:p>
        </p:txBody>
      </p:sp>
    </p:spTree>
    <p:extLst>
      <p:ext uri="{BB962C8B-B14F-4D97-AF65-F5344CB8AC3E}">
        <p14:creationId xmlns:p14="http://schemas.microsoft.com/office/powerpoint/2010/main" val="139133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093590-BEA8-1B47-93AA-16476CB59CEB}" type="datetimeFigureOut">
              <a:rPr lang="en-NL" smtClean="0"/>
              <a:t>01/12/2024</a:t>
            </a:fld>
            <a:endParaRPr lang="en-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A188C6-E4FC-4146-800C-431F31EC9CD7}" type="slidenum">
              <a:rPr lang="en-NL" smtClean="0"/>
              <a:t>‹#›</a:t>
            </a:fld>
            <a:endParaRPr lang="en-NL"/>
          </a:p>
        </p:txBody>
      </p:sp>
    </p:spTree>
    <p:extLst>
      <p:ext uri="{BB962C8B-B14F-4D97-AF65-F5344CB8AC3E}">
        <p14:creationId xmlns:p14="http://schemas.microsoft.com/office/powerpoint/2010/main" val="2366558081"/>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ncbi.nlm.nih.gov/pmc/articles/PMC204738/"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ncbi.nlm.nih.gov/pmc/articles/PMC193769" TargetMode="External"/><Relationship Id="rId5" Type="http://schemas.openxmlformats.org/officeDocument/2006/relationships/hyperlink" Target="https://www-nature-com.vu-nl.idm.oclc.org/articles/s41586-020-2505-4" TargetMode="External"/><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nature-com.vu-nl.idm.oclc.org/articles/s41579-019-0196-3"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1016/j.molcel.2018.01.003" TargetMode="External"/><Relationship Id="rId2" Type="http://schemas.openxmlformats.org/officeDocument/2006/relationships/image" Target="../media/image45.emf"/><Relationship Id="rId1" Type="http://schemas.openxmlformats.org/officeDocument/2006/relationships/slideLayout" Target="../slideLayouts/slideLayout6.xml"/><Relationship Id="rId5" Type="http://schemas.openxmlformats.org/officeDocument/2006/relationships/image" Target="../media/image3.jpg"/><Relationship Id="rId4" Type="http://schemas.openxmlformats.org/officeDocument/2006/relationships/hyperlink" Target="https://doi.org/10.1128/ecosal.5.2.3"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doi.org/10.1016/j.molcel.2018.01.003" TargetMode="External"/><Relationship Id="rId2" Type="http://schemas.openxmlformats.org/officeDocument/2006/relationships/image" Target="../media/image45.emf"/><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3.jpg"/><Relationship Id="rId4" Type="http://schemas.openxmlformats.org/officeDocument/2006/relationships/hyperlink" Target="https://doi.org/10.1128/ecosal.5.2.3"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7.emf"/></Relationships>
</file>

<file path=ppt/slides/_rels/slide3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doi.org/10.1016/j.molcel.2018.01.003" TargetMode="Externa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10.1073/pnas.1004333107" TargetMode="External"/><Relationship Id="rId5" Type="http://schemas.openxmlformats.org/officeDocument/2006/relationships/hyperlink" Target="https://www-nature-com.vu-nl.idm.oclc.org/articles/nchembio.2044" TargetMode="Externa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doi.org/10.1093/femsre/fuaa05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FAD1E-3947-6929-1D6A-166324D3CEBB}"/>
              </a:ext>
            </a:extLst>
          </p:cNvPr>
          <p:cNvSpPr>
            <a:spLocks noGrp="1"/>
          </p:cNvSpPr>
          <p:nvPr>
            <p:ph type="ctrTitle"/>
          </p:nvPr>
        </p:nvSpPr>
        <p:spPr/>
        <p:txBody>
          <a:bodyPr>
            <a:noAutofit/>
          </a:bodyPr>
          <a:lstStyle/>
          <a:p>
            <a:r>
              <a:rPr lang="en-GB" sz="4400" b="1">
                <a:solidFill>
                  <a:schemeClr val="bg1"/>
                </a:solidFill>
                <a:latin typeface="+mn-lt"/>
              </a:rPr>
              <a:t>Single-cell, single-molecule RNA quantification of toxin-antitoxin gene expression in </a:t>
            </a:r>
            <a:r>
              <a:rPr lang="en-GB" sz="4400" b="1" i="1">
                <a:solidFill>
                  <a:schemeClr val="bg1"/>
                </a:solidFill>
                <a:latin typeface="+mn-lt"/>
              </a:rPr>
              <a:t>E.coli</a:t>
            </a:r>
            <a:endParaRPr lang="en-NL" sz="4400" b="1" i="1">
              <a:solidFill>
                <a:schemeClr val="bg1"/>
              </a:solidFill>
              <a:latin typeface="+mn-lt"/>
            </a:endParaRPr>
          </a:p>
        </p:txBody>
      </p:sp>
      <p:sp>
        <p:nvSpPr>
          <p:cNvPr id="3" name="Subtitle 2">
            <a:extLst>
              <a:ext uri="{FF2B5EF4-FFF2-40B4-BE49-F238E27FC236}">
                <a16:creationId xmlns:a16="http://schemas.microsoft.com/office/drawing/2014/main" id="{6E03BE5E-474D-7B76-2A69-52C3DA0FD34D}"/>
              </a:ext>
            </a:extLst>
          </p:cNvPr>
          <p:cNvSpPr>
            <a:spLocks noGrp="1"/>
          </p:cNvSpPr>
          <p:nvPr>
            <p:ph type="subTitle" idx="1"/>
          </p:nvPr>
        </p:nvSpPr>
        <p:spPr>
          <a:xfrm>
            <a:off x="3248140" y="3855426"/>
            <a:ext cx="5695720" cy="1225860"/>
          </a:xfrm>
        </p:spPr>
        <p:txBody>
          <a:bodyPr/>
          <a:lstStyle/>
          <a:p>
            <a:r>
              <a:rPr lang="en-NL">
                <a:solidFill>
                  <a:schemeClr val="bg1"/>
                </a:solidFill>
              </a:rPr>
              <a:t>Investigating toxin-antitoxin systems gene expression under different growth conditions</a:t>
            </a:r>
          </a:p>
        </p:txBody>
      </p:sp>
      <p:sp>
        <p:nvSpPr>
          <p:cNvPr id="4" name="TextBox 3">
            <a:extLst>
              <a:ext uri="{FF2B5EF4-FFF2-40B4-BE49-F238E27FC236}">
                <a16:creationId xmlns:a16="http://schemas.microsoft.com/office/drawing/2014/main" id="{15E3F2B0-3A56-21E4-9424-E389DA07ABF7}"/>
              </a:ext>
            </a:extLst>
          </p:cNvPr>
          <p:cNvSpPr txBox="1"/>
          <p:nvPr/>
        </p:nvSpPr>
        <p:spPr>
          <a:xfrm>
            <a:off x="5456255" y="5932406"/>
            <a:ext cx="6551525" cy="923330"/>
          </a:xfrm>
          <a:prstGeom prst="rect">
            <a:avLst/>
          </a:prstGeom>
          <a:noFill/>
        </p:spPr>
        <p:txBody>
          <a:bodyPr wrap="square" rtlCol="0">
            <a:spAutoFit/>
          </a:bodyPr>
          <a:lstStyle/>
          <a:p>
            <a:r>
              <a:rPr lang="en-NL">
                <a:solidFill>
                  <a:schemeClr val="bg1"/>
                </a:solidFill>
              </a:rPr>
              <a:t>Florence Berbain, MSc. BSB, 2024</a:t>
            </a:r>
          </a:p>
          <a:p>
            <a:r>
              <a:rPr lang="en-NL">
                <a:solidFill>
                  <a:schemeClr val="bg1"/>
                </a:solidFill>
              </a:rPr>
              <a:t>Supervision: Dr. Evelina Tutucci and Prof. Dr. Frank Bruggeman</a:t>
            </a:r>
          </a:p>
          <a:p>
            <a:r>
              <a:rPr lang="en-NL">
                <a:solidFill>
                  <a:schemeClr val="bg1"/>
                </a:solidFill>
              </a:rPr>
              <a:t>Examiner: Dr. Matti Gralka</a:t>
            </a:r>
          </a:p>
        </p:txBody>
      </p:sp>
    </p:spTree>
    <p:extLst>
      <p:ext uri="{BB962C8B-B14F-4D97-AF65-F5344CB8AC3E}">
        <p14:creationId xmlns:p14="http://schemas.microsoft.com/office/powerpoint/2010/main" val="1183374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78C9-9842-62C5-6F15-2C677552230A}"/>
              </a:ext>
            </a:extLst>
          </p:cNvPr>
          <p:cNvSpPr>
            <a:spLocks noGrp="1"/>
          </p:cNvSpPr>
          <p:nvPr>
            <p:ph type="title"/>
          </p:nvPr>
        </p:nvSpPr>
        <p:spPr/>
        <p:txBody>
          <a:bodyPr/>
          <a:lstStyle/>
          <a:p>
            <a:r>
              <a:rPr lang="en-NL" b="1">
                <a:solidFill>
                  <a:schemeClr val="bg1"/>
                </a:solidFill>
              </a:rPr>
              <a:t>Probes</a:t>
            </a:r>
          </a:p>
        </p:txBody>
      </p:sp>
      <p:graphicFrame>
        <p:nvGraphicFramePr>
          <p:cNvPr id="4" name="Content Placeholder 3">
            <a:extLst>
              <a:ext uri="{FF2B5EF4-FFF2-40B4-BE49-F238E27FC236}">
                <a16:creationId xmlns:a16="http://schemas.microsoft.com/office/drawing/2014/main" id="{A530DC18-A514-27D2-D012-71023D9D4687}"/>
              </a:ext>
            </a:extLst>
          </p:cNvPr>
          <p:cNvGraphicFramePr>
            <a:graphicFrameLocks noGrp="1"/>
          </p:cNvGraphicFramePr>
          <p:nvPr>
            <p:ph idx="1"/>
            <p:extLst>
              <p:ext uri="{D42A27DB-BD31-4B8C-83A1-F6EECF244321}">
                <p14:modId xmlns:p14="http://schemas.microsoft.com/office/powerpoint/2010/main" val="3687246371"/>
              </p:ext>
            </p:extLst>
          </p:nvPr>
        </p:nvGraphicFramePr>
        <p:xfrm>
          <a:off x="1479283" y="1660036"/>
          <a:ext cx="8739963" cy="1597657"/>
        </p:xfrm>
        <a:graphic>
          <a:graphicData uri="http://schemas.openxmlformats.org/drawingml/2006/table">
            <a:tbl>
              <a:tblPr firstRow="1" bandRow="1">
                <a:tableStyleId>{5C22544A-7EE6-4342-B048-85BDC9FD1C3A}</a:tableStyleId>
              </a:tblPr>
              <a:tblGrid>
                <a:gridCol w="1345347">
                  <a:extLst>
                    <a:ext uri="{9D8B030D-6E8A-4147-A177-3AD203B41FA5}">
                      <a16:colId xmlns:a16="http://schemas.microsoft.com/office/drawing/2014/main" val="3858850387"/>
                    </a:ext>
                  </a:extLst>
                </a:gridCol>
                <a:gridCol w="2464873">
                  <a:extLst>
                    <a:ext uri="{9D8B030D-6E8A-4147-A177-3AD203B41FA5}">
                      <a16:colId xmlns:a16="http://schemas.microsoft.com/office/drawing/2014/main" val="154502043"/>
                    </a:ext>
                  </a:extLst>
                </a:gridCol>
                <a:gridCol w="3167419">
                  <a:extLst>
                    <a:ext uri="{9D8B030D-6E8A-4147-A177-3AD203B41FA5}">
                      <a16:colId xmlns:a16="http://schemas.microsoft.com/office/drawing/2014/main" val="198426030"/>
                    </a:ext>
                  </a:extLst>
                </a:gridCol>
                <a:gridCol w="1762324">
                  <a:extLst>
                    <a:ext uri="{9D8B030D-6E8A-4147-A177-3AD203B41FA5}">
                      <a16:colId xmlns:a16="http://schemas.microsoft.com/office/drawing/2014/main" val="899079140"/>
                    </a:ext>
                  </a:extLst>
                </a:gridCol>
              </a:tblGrid>
              <a:tr h="285930">
                <a:tc>
                  <a:txBody>
                    <a:bodyPr/>
                    <a:lstStyle/>
                    <a:p>
                      <a:r>
                        <a:rPr lang="en-NL" b="1">
                          <a:solidFill>
                            <a:schemeClr val="bg1"/>
                          </a:solidFill>
                        </a:rPr>
                        <a:t>Gene</a:t>
                      </a:r>
                    </a:p>
                  </a:txBody>
                  <a:tcPr>
                    <a:solidFill>
                      <a:schemeClr val="tx2"/>
                    </a:solidFill>
                  </a:tcPr>
                </a:tc>
                <a:tc>
                  <a:txBody>
                    <a:bodyPr/>
                    <a:lstStyle/>
                    <a:p>
                      <a:r>
                        <a:rPr lang="en-NL" b="1">
                          <a:solidFill>
                            <a:schemeClr val="bg1"/>
                          </a:solidFill>
                        </a:rPr>
                        <a:t>Length (bp)</a:t>
                      </a:r>
                    </a:p>
                  </a:txBody>
                  <a:tcPr>
                    <a:solidFill>
                      <a:schemeClr val="tx2"/>
                    </a:solidFill>
                  </a:tcPr>
                </a:tc>
                <a:tc>
                  <a:txBody>
                    <a:bodyPr/>
                    <a:lstStyle/>
                    <a:p>
                      <a:r>
                        <a:rPr lang="en-NL" b="1">
                          <a:solidFill>
                            <a:schemeClr val="bg1"/>
                          </a:solidFill>
                        </a:rPr>
                        <a:t>Function</a:t>
                      </a:r>
                    </a:p>
                  </a:txBody>
                  <a:tcPr>
                    <a:solidFill>
                      <a:schemeClr val="tx2"/>
                    </a:solidFill>
                  </a:tcPr>
                </a:tc>
                <a:tc>
                  <a:txBody>
                    <a:bodyPr/>
                    <a:lstStyle/>
                    <a:p>
                      <a:r>
                        <a:rPr lang="en-NL" b="1">
                          <a:solidFill>
                            <a:schemeClr val="bg1"/>
                          </a:solidFill>
                        </a:rPr>
                        <a:t>Fluorophore</a:t>
                      </a:r>
                    </a:p>
                  </a:txBody>
                  <a:tcPr>
                    <a:solidFill>
                      <a:schemeClr val="tx2"/>
                    </a:solidFill>
                  </a:tcPr>
                </a:tc>
                <a:extLst>
                  <a:ext uri="{0D108BD9-81ED-4DB2-BD59-A6C34878D82A}">
                    <a16:rowId xmlns:a16="http://schemas.microsoft.com/office/drawing/2014/main" val="236317354"/>
                  </a:ext>
                </a:extLst>
              </a:tr>
              <a:tr h="285930">
                <a:tc>
                  <a:txBody>
                    <a:bodyPr/>
                    <a:lstStyle/>
                    <a:p>
                      <a:r>
                        <a:rPr lang="en-NL" b="0">
                          <a:solidFill>
                            <a:schemeClr val="bg1"/>
                          </a:solidFill>
                        </a:rPr>
                        <a:t>rpoD</a:t>
                      </a:r>
                    </a:p>
                  </a:txBody>
                  <a:tcPr>
                    <a:solidFill>
                      <a:schemeClr val="tx2"/>
                    </a:solidFill>
                  </a:tcPr>
                </a:tc>
                <a:tc>
                  <a:txBody>
                    <a:bodyPr/>
                    <a:lstStyle/>
                    <a:p>
                      <a:r>
                        <a:rPr lang="en-NL" b="0">
                          <a:solidFill>
                            <a:schemeClr val="bg1"/>
                          </a:solidFill>
                        </a:rPr>
                        <a:t>1842</a:t>
                      </a:r>
                    </a:p>
                  </a:txBody>
                  <a:tcPr>
                    <a:solidFill>
                      <a:schemeClr val="tx2"/>
                    </a:solidFill>
                  </a:tcPr>
                </a:tc>
                <a:tc>
                  <a:txBody>
                    <a:bodyPr/>
                    <a:lstStyle/>
                    <a:p>
                      <a:r>
                        <a:rPr lang="en-NL" b="0">
                          <a:solidFill>
                            <a:schemeClr val="bg1"/>
                          </a:solidFill>
                        </a:rPr>
                        <a:t>Exponential phase growth (σ</a:t>
                      </a:r>
                      <a:r>
                        <a:rPr lang="en-NL" b="0" baseline="30000">
                          <a:solidFill>
                            <a:schemeClr val="bg1"/>
                          </a:solidFill>
                        </a:rPr>
                        <a:t>70</a:t>
                      </a:r>
                      <a:r>
                        <a:rPr lang="en-NL" b="0">
                          <a:solidFill>
                            <a:schemeClr val="bg1"/>
                          </a:solidFill>
                        </a:rPr>
                        <a:t>)</a:t>
                      </a:r>
                    </a:p>
                  </a:txBody>
                  <a:tcPr>
                    <a:solidFill>
                      <a:schemeClr val="tx2"/>
                    </a:solidFill>
                  </a:tcPr>
                </a:tc>
                <a:tc>
                  <a:txBody>
                    <a:bodyPr/>
                    <a:lstStyle/>
                    <a:p>
                      <a:r>
                        <a:rPr lang="en-NL" b="0">
                          <a:solidFill>
                            <a:schemeClr val="bg1"/>
                          </a:solidFill>
                        </a:rPr>
                        <a:t>Q570</a:t>
                      </a:r>
                    </a:p>
                  </a:txBody>
                  <a:tcPr>
                    <a:solidFill>
                      <a:schemeClr val="tx2"/>
                    </a:solidFill>
                  </a:tcPr>
                </a:tc>
                <a:extLst>
                  <a:ext uri="{0D108BD9-81ED-4DB2-BD59-A6C34878D82A}">
                    <a16:rowId xmlns:a16="http://schemas.microsoft.com/office/drawing/2014/main" val="1897762867"/>
                  </a:ext>
                </a:extLst>
              </a:tr>
              <a:tr h="285930">
                <a:tc>
                  <a:txBody>
                    <a:bodyPr/>
                    <a:lstStyle/>
                    <a:p>
                      <a:r>
                        <a:rPr lang="en-NL" b="0">
                          <a:solidFill>
                            <a:schemeClr val="bg1"/>
                          </a:solidFill>
                        </a:rPr>
                        <a:t>rnlAB</a:t>
                      </a:r>
                    </a:p>
                  </a:txBody>
                  <a:tcPr>
                    <a:solidFill>
                      <a:schemeClr val="tx2"/>
                    </a:solidFill>
                  </a:tcPr>
                </a:tc>
                <a:tc>
                  <a:txBody>
                    <a:bodyPr/>
                    <a:lstStyle/>
                    <a:p>
                      <a:r>
                        <a:rPr lang="en-NL" b="0">
                          <a:solidFill>
                            <a:schemeClr val="bg1"/>
                          </a:solidFill>
                        </a:rPr>
                        <a:t>1437</a:t>
                      </a:r>
                    </a:p>
                  </a:txBody>
                  <a:tcPr>
                    <a:solidFill>
                      <a:schemeClr val="tx2"/>
                    </a:solidFill>
                  </a:tcPr>
                </a:tc>
                <a:tc>
                  <a:txBody>
                    <a:bodyPr/>
                    <a:lstStyle/>
                    <a:p>
                      <a:r>
                        <a:rPr lang="en-NL" b="0">
                          <a:solidFill>
                            <a:schemeClr val="bg1"/>
                          </a:solidFill>
                        </a:rPr>
                        <a:t>TA system</a:t>
                      </a:r>
                    </a:p>
                  </a:txBody>
                  <a:tcPr>
                    <a:solidFill>
                      <a:schemeClr val="tx2"/>
                    </a:solidFill>
                  </a:tcPr>
                </a:tc>
                <a:tc>
                  <a:txBody>
                    <a:bodyPr/>
                    <a:lstStyle/>
                    <a:p>
                      <a:r>
                        <a:rPr lang="en-NL" b="0">
                          <a:solidFill>
                            <a:schemeClr val="bg1"/>
                          </a:solidFill>
                        </a:rPr>
                        <a:t>Cal610</a:t>
                      </a:r>
                    </a:p>
                  </a:txBody>
                  <a:tcPr>
                    <a:solidFill>
                      <a:schemeClr val="tx2"/>
                    </a:solidFill>
                  </a:tcPr>
                </a:tc>
                <a:extLst>
                  <a:ext uri="{0D108BD9-81ED-4DB2-BD59-A6C34878D82A}">
                    <a16:rowId xmlns:a16="http://schemas.microsoft.com/office/drawing/2014/main" val="482096702"/>
                  </a:ext>
                </a:extLst>
              </a:tr>
              <a:tr h="5003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b="0">
                          <a:solidFill>
                            <a:schemeClr val="bg1"/>
                          </a:solidFill>
                        </a:rPr>
                        <a:t>hipBA</a:t>
                      </a:r>
                    </a:p>
                  </a:txBody>
                  <a:tcPr>
                    <a:solidFill>
                      <a:schemeClr val="tx2"/>
                    </a:solidFill>
                  </a:tcPr>
                </a:tc>
                <a:tc>
                  <a:txBody>
                    <a:bodyPr/>
                    <a:lstStyle/>
                    <a:p>
                      <a:r>
                        <a:rPr lang="en-NL" b="0">
                          <a:solidFill>
                            <a:schemeClr val="bg1"/>
                          </a:solidFill>
                        </a:rPr>
                        <a:t>1589</a:t>
                      </a:r>
                    </a:p>
                  </a:txBody>
                  <a:tcPr>
                    <a:solidFill>
                      <a:schemeClr val="tx2"/>
                    </a:solidFill>
                  </a:tcPr>
                </a:tc>
                <a:tc>
                  <a:txBody>
                    <a:bodyPr/>
                    <a:lstStyle/>
                    <a:p>
                      <a:r>
                        <a:rPr lang="en-NL" b="0">
                          <a:solidFill>
                            <a:schemeClr val="bg1"/>
                          </a:solidFill>
                        </a:rPr>
                        <a:t>TA system</a:t>
                      </a:r>
                    </a:p>
                  </a:txBody>
                  <a:tcPr>
                    <a:solidFill>
                      <a:schemeClr val="tx2"/>
                    </a:solidFill>
                  </a:tcPr>
                </a:tc>
                <a:tc>
                  <a:txBody>
                    <a:bodyPr/>
                    <a:lstStyle/>
                    <a:p>
                      <a:r>
                        <a:rPr lang="en-NL" b="0">
                          <a:solidFill>
                            <a:schemeClr val="bg1"/>
                          </a:solidFill>
                        </a:rPr>
                        <a:t>Q670</a:t>
                      </a:r>
                    </a:p>
                  </a:txBody>
                  <a:tcPr>
                    <a:solidFill>
                      <a:schemeClr val="tx2"/>
                    </a:solidFill>
                  </a:tcPr>
                </a:tc>
                <a:extLst>
                  <a:ext uri="{0D108BD9-81ED-4DB2-BD59-A6C34878D82A}">
                    <a16:rowId xmlns:a16="http://schemas.microsoft.com/office/drawing/2014/main" val="650744379"/>
                  </a:ext>
                </a:extLst>
              </a:tr>
            </a:tbl>
          </a:graphicData>
        </a:graphic>
      </p:graphicFrame>
      <p:sp>
        <p:nvSpPr>
          <p:cNvPr id="8" name="Right Arrow 7">
            <a:extLst>
              <a:ext uri="{FF2B5EF4-FFF2-40B4-BE49-F238E27FC236}">
                <a16:creationId xmlns:a16="http://schemas.microsoft.com/office/drawing/2014/main" id="{6C6BCEFF-D86B-2D4B-2F5E-941E20EBC505}"/>
              </a:ext>
            </a:extLst>
          </p:cNvPr>
          <p:cNvSpPr/>
          <p:nvPr/>
        </p:nvSpPr>
        <p:spPr>
          <a:xfrm>
            <a:off x="1002890" y="4689987"/>
            <a:ext cx="7728155" cy="432619"/>
          </a:xfrm>
          <a:prstGeom prst="rightArrow">
            <a:avLst>
              <a:gd name="adj1" fmla="val 99999"/>
              <a:gd name="adj2" fmla="val 50000"/>
            </a:avLst>
          </a:prstGeom>
          <a:solidFill>
            <a:srgbClr val="52063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ight Arrow 8">
            <a:extLst>
              <a:ext uri="{FF2B5EF4-FFF2-40B4-BE49-F238E27FC236}">
                <a16:creationId xmlns:a16="http://schemas.microsoft.com/office/drawing/2014/main" id="{0F656CB7-D22C-B4E8-4B4E-E704801304AD}"/>
              </a:ext>
            </a:extLst>
          </p:cNvPr>
          <p:cNvSpPr/>
          <p:nvPr/>
        </p:nvSpPr>
        <p:spPr>
          <a:xfrm>
            <a:off x="8662219" y="4687837"/>
            <a:ext cx="1986116" cy="432619"/>
          </a:xfrm>
          <a:prstGeom prst="rightArrow">
            <a:avLst>
              <a:gd name="adj1" fmla="val 99999"/>
              <a:gd name="adj2" fmla="val 50000"/>
            </a:avLst>
          </a:prstGeom>
          <a:solidFill>
            <a:srgbClr val="DB97D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TextBox 9">
            <a:extLst>
              <a:ext uri="{FF2B5EF4-FFF2-40B4-BE49-F238E27FC236}">
                <a16:creationId xmlns:a16="http://schemas.microsoft.com/office/drawing/2014/main" id="{A5C8E229-D199-FE76-C894-E6DFAEDF35FE}"/>
              </a:ext>
            </a:extLst>
          </p:cNvPr>
          <p:cNvSpPr txBox="1"/>
          <p:nvPr/>
        </p:nvSpPr>
        <p:spPr>
          <a:xfrm>
            <a:off x="4385187" y="4721629"/>
            <a:ext cx="894735" cy="369332"/>
          </a:xfrm>
          <a:prstGeom prst="rect">
            <a:avLst/>
          </a:prstGeom>
          <a:noFill/>
        </p:spPr>
        <p:txBody>
          <a:bodyPr wrap="square" rtlCol="0">
            <a:spAutoFit/>
          </a:bodyPr>
          <a:lstStyle/>
          <a:p>
            <a:pPr algn="ctr"/>
            <a:r>
              <a:rPr lang="en-NL"/>
              <a:t>rnlA</a:t>
            </a:r>
          </a:p>
        </p:txBody>
      </p:sp>
      <p:sp>
        <p:nvSpPr>
          <p:cNvPr id="12" name="TextBox 11">
            <a:extLst>
              <a:ext uri="{FF2B5EF4-FFF2-40B4-BE49-F238E27FC236}">
                <a16:creationId xmlns:a16="http://schemas.microsoft.com/office/drawing/2014/main" id="{22D5C8B9-432D-9A8E-721C-5BE51CC89DA4}"/>
              </a:ext>
            </a:extLst>
          </p:cNvPr>
          <p:cNvSpPr txBox="1"/>
          <p:nvPr/>
        </p:nvSpPr>
        <p:spPr>
          <a:xfrm>
            <a:off x="9080091" y="4721629"/>
            <a:ext cx="894735" cy="369332"/>
          </a:xfrm>
          <a:prstGeom prst="rect">
            <a:avLst/>
          </a:prstGeom>
          <a:noFill/>
        </p:spPr>
        <p:txBody>
          <a:bodyPr wrap="square" rtlCol="0">
            <a:spAutoFit/>
          </a:bodyPr>
          <a:lstStyle/>
          <a:p>
            <a:pPr algn="ctr"/>
            <a:r>
              <a:rPr lang="en-NL"/>
              <a:t>rnlB</a:t>
            </a:r>
          </a:p>
        </p:txBody>
      </p:sp>
      <p:grpSp>
        <p:nvGrpSpPr>
          <p:cNvPr id="17" name="Group 16">
            <a:extLst>
              <a:ext uri="{FF2B5EF4-FFF2-40B4-BE49-F238E27FC236}">
                <a16:creationId xmlns:a16="http://schemas.microsoft.com/office/drawing/2014/main" id="{C8292D78-7B71-1F41-CC8B-CE326DB2AABA}"/>
              </a:ext>
            </a:extLst>
          </p:cNvPr>
          <p:cNvGrpSpPr/>
          <p:nvPr/>
        </p:nvGrpSpPr>
        <p:grpSpPr>
          <a:xfrm>
            <a:off x="1002890" y="4482611"/>
            <a:ext cx="426522" cy="93240"/>
            <a:chOff x="1002890" y="4482611"/>
            <a:chExt cx="426522" cy="93240"/>
          </a:xfrm>
        </p:grpSpPr>
        <p:cxnSp>
          <p:nvCxnSpPr>
            <p:cNvPr id="13" name="Straight Connector 12">
              <a:extLst>
                <a:ext uri="{FF2B5EF4-FFF2-40B4-BE49-F238E27FC236}">
                  <a16:creationId xmlns:a16="http://schemas.microsoft.com/office/drawing/2014/main" id="{84E85E8C-9B1D-A47D-397C-4D8F1334C50C}"/>
                </a:ext>
              </a:extLst>
            </p:cNvPr>
            <p:cNvCxnSpPr>
              <a:cxnSpLocks/>
              <a:stCxn id="14" idx="1"/>
            </p:cNvCxnSpPr>
            <p:nvPr/>
          </p:nvCxnSpPr>
          <p:spPr>
            <a:xfrm flipH="1">
              <a:off x="1002890" y="4531270"/>
              <a:ext cx="344987" cy="0"/>
            </a:xfrm>
            <a:prstGeom prst="line">
              <a:avLst/>
            </a:prstGeom>
          </p:spPr>
          <p:style>
            <a:lnRef idx="3">
              <a:schemeClr val="accent1"/>
            </a:lnRef>
            <a:fillRef idx="0">
              <a:schemeClr val="accent1"/>
            </a:fillRef>
            <a:effectRef idx="2">
              <a:schemeClr val="accent1"/>
            </a:effectRef>
            <a:fontRef idx="minor">
              <a:schemeClr val="tx1"/>
            </a:fontRef>
          </p:style>
        </p:cxnSp>
        <p:sp>
          <p:nvSpPr>
            <p:cNvPr id="14" name="Star: 12 Points 79">
              <a:extLst>
                <a:ext uri="{FF2B5EF4-FFF2-40B4-BE49-F238E27FC236}">
                  <a16:creationId xmlns:a16="http://schemas.microsoft.com/office/drawing/2014/main" id="{BC1D0A57-F2A8-4DB5-4637-30EC18EA110F}"/>
                </a:ext>
              </a:extLst>
            </p:cNvPr>
            <p:cNvSpPr/>
            <p:nvPr/>
          </p:nvSpPr>
          <p:spPr>
            <a:xfrm rot="10628067">
              <a:off x="1347826" y="4482611"/>
              <a:ext cx="81586" cy="93240"/>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Arial" panose="020B0604020202020204" pitchFamily="34" charset="0"/>
              </a:endParaRPr>
            </a:p>
          </p:txBody>
        </p:sp>
      </p:grpSp>
      <p:grpSp>
        <p:nvGrpSpPr>
          <p:cNvPr id="18" name="Group 17">
            <a:extLst>
              <a:ext uri="{FF2B5EF4-FFF2-40B4-BE49-F238E27FC236}">
                <a16:creationId xmlns:a16="http://schemas.microsoft.com/office/drawing/2014/main" id="{C64FBFE2-37C5-0684-0FC1-E7F2AE7B62E6}"/>
              </a:ext>
            </a:extLst>
          </p:cNvPr>
          <p:cNvGrpSpPr/>
          <p:nvPr/>
        </p:nvGrpSpPr>
        <p:grpSpPr>
          <a:xfrm>
            <a:off x="1497154" y="4480629"/>
            <a:ext cx="426522" cy="93240"/>
            <a:chOff x="1002890" y="4482611"/>
            <a:chExt cx="426522" cy="93240"/>
          </a:xfrm>
        </p:grpSpPr>
        <p:cxnSp>
          <p:nvCxnSpPr>
            <p:cNvPr id="19" name="Straight Connector 18">
              <a:extLst>
                <a:ext uri="{FF2B5EF4-FFF2-40B4-BE49-F238E27FC236}">
                  <a16:creationId xmlns:a16="http://schemas.microsoft.com/office/drawing/2014/main" id="{5847CA22-9482-CEF7-C341-671B0700D04E}"/>
                </a:ext>
              </a:extLst>
            </p:cNvPr>
            <p:cNvCxnSpPr>
              <a:cxnSpLocks/>
              <a:stCxn id="20" idx="1"/>
            </p:cNvCxnSpPr>
            <p:nvPr/>
          </p:nvCxnSpPr>
          <p:spPr>
            <a:xfrm flipH="1">
              <a:off x="1002890" y="4531270"/>
              <a:ext cx="344987" cy="0"/>
            </a:xfrm>
            <a:prstGeom prst="line">
              <a:avLst/>
            </a:prstGeom>
          </p:spPr>
          <p:style>
            <a:lnRef idx="3">
              <a:schemeClr val="accent1"/>
            </a:lnRef>
            <a:fillRef idx="0">
              <a:schemeClr val="accent1"/>
            </a:fillRef>
            <a:effectRef idx="2">
              <a:schemeClr val="accent1"/>
            </a:effectRef>
            <a:fontRef idx="minor">
              <a:schemeClr val="tx1"/>
            </a:fontRef>
          </p:style>
        </p:cxnSp>
        <p:sp>
          <p:nvSpPr>
            <p:cNvPr id="20" name="Star: 12 Points 79">
              <a:extLst>
                <a:ext uri="{FF2B5EF4-FFF2-40B4-BE49-F238E27FC236}">
                  <a16:creationId xmlns:a16="http://schemas.microsoft.com/office/drawing/2014/main" id="{EC3143FD-F58F-9B7B-D5C6-EEF6095C4E6C}"/>
                </a:ext>
              </a:extLst>
            </p:cNvPr>
            <p:cNvSpPr/>
            <p:nvPr/>
          </p:nvSpPr>
          <p:spPr>
            <a:xfrm rot="10628067">
              <a:off x="1347826" y="4482611"/>
              <a:ext cx="81586" cy="93240"/>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Arial" panose="020B0604020202020204" pitchFamily="34" charset="0"/>
              </a:endParaRPr>
            </a:p>
          </p:txBody>
        </p:sp>
      </p:grpSp>
      <p:grpSp>
        <p:nvGrpSpPr>
          <p:cNvPr id="21" name="Group 20">
            <a:extLst>
              <a:ext uri="{FF2B5EF4-FFF2-40B4-BE49-F238E27FC236}">
                <a16:creationId xmlns:a16="http://schemas.microsoft.com/office/drawing/2014/main" id="{6D6EA39F-12CB-BE0C-A97A-3E8B5E3F5956}"/>
              </a:ext>
            </a:extLst>
          </p:cNvPr>
          <p:cNvGrpSpPr/>
          <p:nvPr/>
        </p:nvGrpSpPr>
        <p:grpSpPr>
          <a:xfrm>
            <a:off x="2046685" y="4482611"/>
            <a:ext cx="426522" cy="93240"/>
            <a:chOff x="1002890" y="4482611"/>
            <a:chExt cx="426522" cy="93240"/>
          </a:xfrm>
        </p:grpSpPr>
        <p:cxnSp>
          <p:nvCxnSpPr>
            <p:cNvPr id="22" name="Straight Connector 21">
              <a:extLst>
                <a:ext uri="{FF2B5EF4-FFF2-40B4-BE49-F238E27FC236}">
                  <a16:creationId xmlns:a16="http://schemas.microsoft.com/office/drawing/2014/main" id="{6B94DAA0-2D7A-D203-858F-F12A1A9DFDE8}"/>
                </a:ext>
              </a:extLst>
            </p:cNvPr>
            <p:cNvCxnSpPr>
              <a:cxnSpLocks/>
              <a:stCxn id="23" idx="1"/>
            </p:cNvCxnSpPr>
            <p:nvPr/>
          </p:nvCxnSpPr>
          <p:spPr>
            <a:xfrm flipH="1">
              <a:off x="1002890" y="4531270"/>
              <a:ext cx="344987" cy="0"/>
            </a:xfrm>
            <a:prstGeom prst="line">
              <a:avLst/>
            </a:prstGeom>
          </p:spPr>
          <p:style>
            <a:lnRef idx="3">
              <a:schemeClr val="accent1"/>
            </a:lnRef>
            <a:fillRef idx="0">
              <a:schemeClr val="accent1"/>
            </a:fillRef>
            <a:effectRef idx="2">
              <a:schemeClr val="accent1"/>
            </a:effectRef>
            <a:fontRef idx="minor">
              <a:schemeClr val="tx1"/>
            </a:fontRef>
          </p:style>
        </p:cxnSp>
        <p:sp>
          <p:nvSpPr>
            <p:cNvPr id="23" name="Star: 12 Points 79">
              <a:extLst>
                <a:ext uri="{FF2B5EF4-FFF2-40B4-BE49-F238E27FC236}">
                  <a16:creationId xmlns:a16="http://schemas.microsoft.com/office/drawing/2014/main" id="{8CF6A8F4-FD9A-A35D-3960-AF1EC0EF00BC}"/>
                </a:ext>
              </a:extLst>
            </p:cNvPr>
            <p:cNvSpPr/>
            <p:nvPr/>
          </p:nvSpPr>
          <p:spPr>
            <a:xfrm rot="10628067">
              <a:off x="1347826" y="4482611"/>
              <a:ext cx="81586" cy="93240"/>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Arial" panose="020B0604020202020204" pitchFamily="34" charset="0"/>
              </a:endParaRPr>
            </a:p>
          </p:txBody>
        </p:sp>
      </p:grpSp>
      <p:grpSp>
        <p:nvGrpSpPr>
          <p:cNvPr id="24" name="Group 23">
            <a:extLst>
              <a:ext uri="{FF2B5EF4-FFF2-40B4-BE49-F238E27FC236}">
                <a16:creationId xmlns:a16="http://schemas.microsoft.com/office/drawing/2014/main" id="{C63D9577-0DBB-C81A-DF47-CE2B395043D0}"/>
              </a:ext>
            </a:extLst>
          </p:cNvPr>
          <p:cNvGrpSpPr/>
          <p:nvPr/>
        </p:nvGrpSpPr>
        <p:grpSpPr>
          <a:xfrm>
            <a:off x="2604882" y="4478647"/>
            <a:ext cx="426522" cy="93240"/>
            <a:chOff x="1002890" y="4482611"/>
            <a:chExt cx="426522" cy="93240"/>
          </a:xfrm>
        </p:grpSpPr>
        <p:cxnSp>
          <p:nvCxnSpPr>
            <p:cNvPr id="25" name="Straight Connector 24">
              <a:extLst>
                <a:ext uri="{FF2B5EF4-FFF2-40B4-BE49-F238E27FC236}">
                  <a16:creationId xmlns:a16="http://schemas.microsoft.com/office/drawing/2014/main" id="{F3BEB354-C426-B1D1-1EFA-0E1401F5DEE2}"/>
                </a:ext>
              </a:extLst>
            </p:cNvPr>
            <p:cNvCxnSpPr>
              <a:cxnSpLocks/>
              <a:stCxn id="26" idx="1"/>
            </p:cNvCxnSpPr>
            <p:nvPr/>
          </p:nvCxnSpPr>
          <p:spPr>
            <a:xfrm flipH="1">
              <a:off x="1002890" y="4531270"/>
              <a:ext cx="344987" cy="0"/>
            </a:xfrm>
            <a:prstGeom prst="line">
              <a:avLst/>
            </a:prstGeom>
          </p:spPr>
          <p:style>
            <a:lnRef idx="3">
              <a:schemeClr val="accent1"/>
            </a:lnRef>
            <a:fillRef idx="0">
              <a:schemeClr val="accent1"/>
            </a:fillRef>
            <a:effectRef idx="2">
              <a:schemeClr val="accent1"/>
            </a:effectRef>
            <a:fontRef idx="minor">
              <a:schemeClr val="tx1"/>
            </a:fontRef>
          </p:style>
        </p:cxnSp>
        <p:sp>
          <p:nvSpPr>
            <p:cNvPr id="26" name="Star: 12 Points 79">
              <a:extLst>
                <a:ext uri="{FF2B5EF4-FFF2-40B4-BE49-F238E27FC236}">
                  <a16:creationId xmlns:a16="http://schemas.microsoft.com/office/drawing/2014/main" id="{27E14609-F0EC-C78F-53AA-25655918549F}"/>
                </a:ext>
              </a:extLst>
            </p:cNvPr>
            <p:cNvSpPr/>
            <p:nvPr/>
          </p:nvSpPr>
          <p:spPr>
            <a:xfrm rot="10628067">
              <a:off x="1347826" y="4482611"/>
              <a:ext cx="81586" cy="93240"/>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Arial" panose="020B0604020202020204" pitchFamily="34" charset="0"/>
              </a:endParaRPr>
            </a:p>
          </p:txBody>
        </p:sp>
      </p:grpSp>
      <p:grpSp>
        <p:nvGrpSpPr>
          <p:cNvPr id="27" name="Group 26">
            <a:extLst>
              <a:ext uri="{FF2B5EF4-FFF2-40B4-BE49-F238E27FC236}">
                <a16:creationId xmlns:a16="http://schemas.microsoft.com/office/drawing/2014/main" id="{BA3F1261-1B15-DE35-71E5-EA1664D47DE5}"/>
              </a:ext>
            </a:extLst>
          </p:cNvPr>
          <p:cNvGrpSpPr/>
          <p:nvPr/>
        </p:nvGrpSpPr>
        <p:grpSpPr>
          <a:xfrm>
            <a:off x="3199993" y="4476665"/>
            <a:ext cx="426522" cy="93240"/>
            <a:chOff x="1002890" y="4482611"/>
            <a:chExt cx="426522" cy="93240"/>
          </a:xfrm>
        </p:grpSpPr>
        <p:cxnSp>
          <p:nvCxnSpPr>
            <p:cNvPr id="28" name="Straight Connector 27">
              <a:extLst>
                <a:ext uri="{FF2B5EF4-FFF2-40B4-BE49-F238E27FC236}">
                  <a16:creationId xmlns:a16="http://schemas.microsoft.com/office/drawing/2014/main" id="{5BD2D98D-12AE-0B76-1A26-356F1C1EB50B}"/>
                </a:ext>
              </a:extLst>
            </p:cNvPr>
            <p:cNvCxnSpPr>
              <a:cxnSpLocks/>
              <a:stCxn id="29" idx="1"/>
            </p:cNvCxnSpPr>
            <p:nvPr/>
          </p:nvCxnSpPr>
          <p:spPr>
            <a:xfrm flipH="1">
              <a:off x="1002890" y="4531270"/>
              <a:ext cx="344987" cy="0"/>
            </a:xfrm>
            <a:prstGeom prst="line">
              <a:avLst/>
            </a:prstGeom>
          </p:spPr>
          <p:style>
            <a:lnRef idx="3">
              <a:schemeClr val="accent1"/>
            </a:lnRef>
            <a:fillRef idx="0">
              <a:schemeClr val="accent1"/>
            </a:fillRef>
            <a:effectRef idx="2">
              <a:schemeClr val="accent1"/>
            </a:effectRef>
            <a:fontRef idx="minor">
              <a:schemeClr val="tx1"/>
            </a:fontRef>
          </p:style>
        </p:cxnSp>
        <p:sp>
          <p:nvSpPr>
            <p:cNvPr id="29" name="Star: 12 Points 79">
              <a:extLst>
                <a:ext uri="{FF2B5EF4-FFF2-40B4-BE49-F238E27FC236}">
                  <a16:creationId xmlns:a16="http://schemas.microsoft.com/office/drawing/2014/main" id="{A9DFFA6E-0F18-9229-9B21-D7E932920E40}"/>
                </a:ext>
              </a:extLst>
            </p:cNvPr>
            <p:cNvSpPr/>
            <p:nvPr/>
          </p:nvSpPr>
          <p:spPr>
            <a:xfrm rot="10628067">
              <a:off x="1347826" y="4482611"/>
              <a:ext cx="81586" cy="93240"/>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Arial" panose="020B0604020202020204" pitchFamily="34" charset="0"/>
              </a:endParaRPr>
            </a:p>
          </p:txBody>
        </p:sp>
      </p:grpSp>
      <p:grpSp>
        <p:nvGrpSpPr>
          <p:cNvPr id="30" name="Group 29">
            <a:extLst>
              <a:ext uri="{FF2B5EF4-FFF2-40B4-BE49-F238E27FC236}">
                <a16:creationId xmlns:a16="http://schemas.microsoft.com/office/drawing/2014/main" id="{97512F3F-8338-FFA8-76A9-1CABE98D9D82}"/>
              </a:ext>
            </a:extLst>
          </p:cNvPr>
          <p:cNvGrpSpPr/>
          <p:nvPr/>
        </p:nvGrpSpPr>
        <p:grpSpPr>
          <a:xfrm>
            <a:off x="3795104" y="4470900"/>
            <a:ext cx="426522" cy="93240"/>
            <a:chOff x="1002890" y="4482611"/>
            <a:chExt cx="426522" cy="93240"/>
          </a:xfrm>
        </p:grpSpPr>
        <p:cxnSp>
          <p:nvCxnSpPr>
            <p:cNvPr id="31" name="Straight Connector 30">
              <a:extLst>
                <a:ext uri="{FF2B5EF4-FFF2-40B4-BE49-F238E27FC236}">
                  <a16:creationId xmlns:a16="http://schemas.microsoft.com/office/drawing/2014/main" id="{C963E4B2-4B99-20ED-2EBD-C106D6DB3B9C}"/>
                </a:ext>
              </a:extLst>
            </p:cNvPr>
            <p:cNvCxnSpPr>
              <a:cxnSpLocks/>
              <a:stCxn id="32" idx="1"/>
            </p:cNvCxnSpPr>
            <p:nvPr/>
          </p:nvCxnSpPr>
          <p:spPr>
            <a:xfrm flipH="1">
              <a:off x="1002890" y="4531270"/>
              <a:ext cx="344987" cy="0"/>
            </a:xfrm>
            <a:prstGeom prst="line">
              <a:avLst/>
            </a:prstGeom>
          </p:spPr>
          <p:style>
            <a:lnRef idx="3">
              <a:schemeClr val="accent1"/>
            </a:lnRef>
            <a:fillRef idx="0">
              <a:schemeClr val="accent1"/>
            </a:fillRef>
            <a:effectRef idx="2">
              <a:schemeClr val="accent1"/>
            </a:effectRef>
            <a:fontRef idx="minor">
              <a:schemeClr val="tx1"/>
            </a:fontRef>
          </p:style>
        </p:cxnSp>
        <p:sp>
          <p:nvSpPr>
            <p:cNvPr id="32" name="Star: 12 Points 79">
              <a:extLst>
                <a:ext uri="{FF2B5EF4-FFF2-40B4-BE49-F238E27FC236}">
                  <a16:creationId xmlns:a16="http://schemas.microsoft.com/office/drawing/2014/main" id="{C84EA984-10B1-A66D-C142-B8656C186F07}"/>
                </a:ext>
              </a:extLst>
            </p:cNvPr>
            <p:cNvSpPr/>
            <p:nvPr/>
          </p:nvSpPr>
          <p:spPr>
            <a:xfrm rot="10628067">
              <a:off x="1347826" y="4482611"/>
              <a:ext cx="81586" cy="93240"/>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Arial" panose="020B0604020202020204" pitchFamily="34" charset="0"/>
              </a:endParaRPr>
            </a:p>
          </p:txBody>
        </p:sp>
      </p:grpSp>
      <p:grpSp>
        <p:nvGrpSpPr>
          <p:cNvPr id="33" name="Group 32">
            <a:extLst>
              <a:ext uri="{FF2B5EF4-FFF2-40B4-BE49-F238E27FC236}">
                <a16:creationId xmlns:a16="http://schemas.microsoft.com/office/drawing/2014/main" id="{6AE5D141-0D74-AD22-2719-95A82FE01500}"/>
              </a:ext>
            </a:extLst>
          </p:cNvPr>
          <p:cNvGrpSpPr/>
          <p:nvPr/>
        </p:nvGrpSpPr>
        <p:grpSpPr>
          <a:xfrm>
            <a:off x="4353301" y="4474796"/>
            <a:ext cx="426522" cy="93240"/>
            <a:chOff x="1002890" y="4482611"/>
            <a:chExt cx="426522" cy="93240"/>
          </a:xfrm>
        </p:grpSpPr>
        <p:cxnSp>
          <p:nvCxnSpPr>
            <p:cNvPr id="34" name="Straight Connector 33">
              <a:extLst>
                <a:ext uri="{FF2B5EF4-FFF2-40B4-BE49-F238E27FC236}">
                  <a16:creationId xmlns:a16="http://schemas.microsoft.com/office/drawing/2014/main" id="{604ECDDD-38B5-B5FF-185C-814B16999F39}"/>
                </a:ext>
              </a:extLst>
            </p:cNvPr>
            <p:cNvCxnSpPr>
              <a:cxnSpLocks/>
              <a:stCxn id="35" idx="1"/>
            </p:cNvCxnSpPr>
            <p:nvPr/>
          </p:nvCxnSpPr>
          <p:spPr>
            <a:xfrm flipH="1">
              <a:off x="1002890" y="4531270"/>
              <a:ext cx="344987" cy="0"/>
            </a:xfrm>
            <a:prstGeom prst="line">
              <a:avLst/>
            </a:prstGeom>
          </p:spPr>
          <p:style>
            <a:lnRef idx="3">
              <a:schemeClr val="accent1"/>
            </a:lnRef>
            <a:fillRef idx="0">
              <a:schemeClr val="accent1"/>
            </a:fillRef>
            <a:effectRef idx="2">
              <a:schemeClr val="accent1"/>
            </a:effectRef>
            <a:fontRef idx="minor">
              <a:schemeClr val="tx1"/>
            </a:fontRef>
          </p:style>
        </p:cxnSp>
        <p:sp>
          <p:nvSpPr>
            <p:cNvPr id="35" name="Star: 12 Points 79">
              <a:extLst>
                <a:ext uri="{FF2B5EF4-FFF2-40B4-BE49-F238E27FC236}">
                  <a16:creationId xmlns:a16="http://schemas.microsoft.com/office/drawing/2014/main" id="{57864699-EB4F-9ED7-26F4-2126D0C204D4}"/>
                </a:ext>
              </a:extLst>
            </p:cNvPr>
            <p:cNvSpPr/>
            <p:nvPr/>
          </p:nvSpPr>
          <p:spPr>
            <a:xfrm rot="10628067">
              <a:off x="1347826" y="4482611"/>
              <a:ext cx="81586" cy="93240"/>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Arial" panose="020B0604020202020204" pitchFamily="34" charset="0"/>
              </a:endParaRPr>
            </a:p>
          </p:txBody>
        </p:sp>
      </p:grpSp>
      <p:grpSp>
        <p:nvGrpSpPr>
          <p:cNvPr id="36" name="Group 35">
            <a:extLst>
              <a:ext uri="{FF2B5EF4-FFF2-40B4-BE49-F238E27FC236}">
                <a16:creationId xmlns:a16="http://schemas.microsoft.com/office/drawing/2014/main" id="{76ACA05F-E64B-4E9D-8A22-416FADFD0801}"/>
              </a:ext>
            </a:extLst>
          </p:cNvPr>
          <p:cNvGrpSpPr/>
          <p:nvPr/>
        </p:nvGrpSpPr>
        <p:grpSpPr>
          <a:xfrm>
            <a:off x="4911498" y="4491023"/>
            <a:ext cx="426522" cy="93240"/>
            <a:chOff x="1002890" y="4482611"/>
            <a:chExt cx="426522" cy="93240"/>
          </a:xfrm>
        </p:grpSpPr>
        <p:cxnSp>
          <p:nvCxnSpPr>
            <p:cNvPr id="37" name="Straight Connector 36">
              <a:extLst>
                <a:ext uri="{FF2B5EF4-FFF2-40B4-BE49-F238E27FC236}">
                  <a16:creationId xmlns:a16="http://schemas.microsoft.com/office/drawing/2014/main" id="{EAF622BD-1CBF-6B90-8A2E-7FBDBB064B92}"/>
                </a:ext>
              </a:extLst>
            </p:cNvPr>
            <p:cNvCxnSpPr>
              <a:cxnSpLocks/>
              <a:stCxn id="38" idx="1"/>
            </p:cNvCxnSpPr>
            <p:nvPr/>
          </p:nvCxnSpPr>
          <p:spPr>
            <a:xfrm flipH="1">
              <a:off x="1002890" y="4531270"/>
              <a:ext cx="344987" cy="0"/>
            </a:xfrm>
            <a:prstGeom prst="line">
              <a:avLst/>
            </a:prstGeom>
          </p:spPr>
          <p:style>
            <a:lnRef idx="3">
              <a:schemeClr val="accent1"/>
            </a:lnRef>
            <a:fillRef idx="0">
              <a:schemeClr val="accent1"/>
            </a:fillRef>
            <a:effectRef idx="2">
              <a:schemeClr val="accent1"/>
            </a:effectRef>
            <a:fontRef idx="minor">
              <a:schemeClr val="tx1"/>
            </a:fontRef>
          </p:style>
        </p:cxnSp>
        <p:sp>
          <p:nvSpPr>
            <p:cNvPr id="38" name="Star: 12 Points 79">
              <a:extLst>
                <a:ext uri="{FF2B5EF4-FFF2-40B4-BE49-F238E27FC236}">
                  <a16:creationId xmlns:a16="http://schemas.microsoft.com/office/drawing/2014/main" id="{1C7331DC-0846-2127-3974-F1C80C468040}"/>
                </a:ext>
              </a:extLst>
            </p:cNvPr>
            <p:cNvSpPr/>
            <p:nvPr/>
          </p:nvSpPr>
          <p:spPr>
            <a:xfrm rot="10628067">
              <a:off x="1347826" y="4482611"/>
              <a:ext cx="81586" cy="93240"/>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Arial" panose="020B0604020202020204" pitchFamily="34" charset="0"/>
              </a:endParaRPr>
            </a:p>
          </p:txBody>
        </p:sp>
      </p:grpSp>
      <p:grpSp>
        <p:nvGrpSpPr>
          <p:cNvPr id="39" name="Group 38">
            <a:extLst>
              <a:ext uri="{FF2B5EF4-FFF2-40B4-BE49-F238E27FC236}">
                <a16:creationId xmlns:a16="http://schemas.microsoft.com/office/drawing/2014/main" id="{1F88B3DF-5DAD-895C-3CDD-29AC0B27F4A6}"/>
              </a:ext>
            </a:extLst>
          </p:cNvPr>
          <p:cNvGrpSpPr/>
          <p:nvPr/>
        </p:nvGrpSpPr>
        <p:grpSpPr>
          <a:xfrm>
            <a:off x="5506609" y="4497033"/>
            <a:ext cx="426522" cy="93240"/>
            <a:chOff x="1002890" y="4482611"/>
            <a:chExt cx="426522" cy="93240"/>
          </a:xfrm>
        </p:grpSpPr>
        <p:cxnSp>
          <p:nvCxnSpPr>
            <p:cNvPr id="40" name="Straight Connector 39">
              <a:extLst>
                <a:ext uri="{FF2B5EF4-FFF2-40B4-BE49-F238E27FC236}">
                  <a16:creationId xmlns:a16="http://schemas.microsoft.com/office/drawing/2014/main" id="{9A5EC4AD-0E8F-E29A-D742-643DC96F9ADB}"/>
                </a:ext>
              </a:extLst>
            </p:cNvPr>
            <p:cNvCxnSpPr>
              <a:cxnSpLocks/>
              <a:stCxn id="41" idx="1"/>
            </p:cNvCxnSpPr>
            <p:nvPr/>
          </p:nvCxnSpPr>
          <p:spPr>
            <a:xfrm flipH="1">
              <a:off x="1002890" y="4531270"/>
              <a:ext cx="344987" cy="0"/>
            </a:xfrm>
            <a:prstGeom prst="line">
              <a:avLst/>
            </a:prstGeom>
          </p:spPr>
          <p:style>
            <a:lnRef idx="3">
              <a:schemeClr val="accent1"/>
            </a:lnRef>
            <a:fillRef idx="0">
              <a:schemeClr val="accent1"/>
            </a:fillRef>
            <a:effectRef idx="2">
              <a:schemeClr val="accent1"/>
            </a:effectRef>
            <a:fontRef idx="minor">
              <a:schemeClr val="tx1"/>
            </a:fontRef>
          </p:style>
        </p:cxnSp>
        <p:sp>
          <p:nvSpPr>
            <p:cNvPr id="41" name="Star: 12 Points 79">
              <a:extLst>
                <a:ext uri="{FF2B5EF4-FFF2-40B4-BE49-F238E27FC236}">
                  <a16:creationId xmlns:a16="http://schemas.microsoft.com/office/drawing/2014/main" id="{9D5B4E6D-2DDC-3A77-404D-E792D9A73DAE}"/>
                </a:ext>
              </a:extLst>
            </p:cNvPr>
            <p:cNvSpPr/>
            <p:nvPr/>
          </p:nvSpPr>
          <p:spPr>
            <a:xfrm rot="10628067">
              <a:off x="1347826" y="4482611"/>
              <a:ext cx="81586" cy="93240"/>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Arial" panose="020B0604020202020204" pitchFamily="34" charset="0"/>
              </a:endParaRPr>
            </a:p>
          </p:txBody>
        </p:sp>
      </p:grpSp>
      <p:grpSp>
        <p:nvGrpSpPr>
          <p:cNvPr id="42" name="Group 41">
            <a:extLst>
              <a:ext uri="{FF2B5EF4-FFF2-40B4-BE49-F238E27FC236}">
                <a16:creationId xmlns:a16="http://schemas.microsoft.com/office/drawing/2014/main" id="{696D957E-109E-EED4-8BD5-5E5F3AC4C20D}"/>
              </a:ext>
            </a:extLst>
          </p:cNvPr>
          <p:cNvGrpSpPr/>
          <p:nvPr/>
        </p:nvGrpSpPr>
        <p:grpSpPr>
          <a:xfrm>
            <a:off x="6121602" y="4491023"/>
            <a:ext cx="426522" cy="93240"/>
            <a:chOff x="1002890" y="4482611"/>
            <a:chExt cx="426522" cy="93240"/>
          </a:xfrm>
        </p:grpSpPr>
        <p:cxnSp>
          <p:nvCxnSpPr>
            <p:cNvPr id="43" name="Straight Connector 42">
              <a:extLst>
                <a:ext uri="{FF2B5EF4-FFF2-40B4-BE49-F238E27FC236}">
                  <a16:creationId xmlns:a16="http://schemas.microsoft.com/office/drawing/2014/main" id="{29D0B40E-0176-A4F4-F810-C443321EBFF8}"/>
                </a:ext>
              </a:extLst>
            </p:cNvPr>
            <p:cNvCxnSpPr>
              <a:cxnSpLocks/>
              <a:stCxn id="44" idx="1"/>
            </p:cNvCxnSpPr>
            <p:nvPr/>
          </p:nvCxnSpPr>
          <p:spPr>
            <a:xfrm flipH="1">
              <a:off x="1002890" y="4531270"/>
              <a:ext cx="344987"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Star: 12 Points 79">
              <a:extLst>
                <a:ext uri="{FF2B5EF4-FFF2-40B4-BE49-F238E27FC236}">
                  <a16:creationId xmlns:a16="http://schemas.microsoft.com/office/drawing/2014/main" id="{6B27781D-B820-594D-8DAD-EA56F59399FD}"/>
                </a:ext>
              </a:extLst>
            </p:cNvPr>
            <p:cNvSpPr/>
            <p:nvPr/>
          </p:nvSpPr>
          <p:spPr>
            <a:xfrm rot="10628067">
              <a:off x="1347826" y="4482611"/>
              <a:ext cx="81586" cy="93240"/>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Arial" panose="020B0604020202020204" pitchFamily="34" charset="0"/>
              </a:endParaRPr>
            </a:p>
          </p:txBody>
        </p:sp>
      </p:grpSp>
      <p:grpSp>
        <p:nvGrpSpPr>
          <p:cNvPr id="45" name="Group 44">
            <a:extLst>
              <a:ext uri="{FF2B5EF4-FFF2-40B4-BE49-F238E27FC236}">
                <a16:creationId xmlns:a16="http://schemas.microsoft.com/office/drawing/2014/main" id="{98EC1536-6664-2B14-0C9B-0313F1FF602E}"/>
              </a:ext>
            </a:extLst>
          </p:cNvPr>
          <p:cNvGrpSpPr/>
          <p:nvPr/>
        </p:nvGrpSpPr>
        <p:grpSpPr>
          <a:xfrm>
            <a:off x="7268768" y="4501927"/>
            <a:ext cx="426522" cy="93240"/>
            <a:chOff x="1002890" y="4482611"/>
            <a:chExt cx="426522" cy="93240"/>
          </a:xfrm>
        </p:grpSpPr>
        <p:cxnSp>
          <p:nvCxnSpPr>
            <p:cNvPr id="46" name="Straight Connector 45">
              <a:extLst>
                <a:ext uri="{FF2B5EF4-FFF2-40B4-BE49-F238E27FC236}">
                  <a16:creationId xmlns:a16="http://schemas.microsoft.com/office/drawing/2014/main" id="{3AACA447-434C-10D7-5DED-5A6BC8FDE740}"/>
                </a:ext>
              </a:extLst>
            </p:cNvPr>
            <p:cNvCxnSpPr>
              <a:cxnSpLocks/>
              <a:stCxn id="47" idx="1"/>
            </p:cNvCxnSpPr>
            <p:nvPr/>
          </p:nvCxnSpPr>
          <p:spPr>
            <a:xfrm flipH="1">
              <a:off x="1002890" y="4531270"/>
              <a:ext cx="344987" cy="0"/>
            </a:xfrm>
            <a:prstGeom prst="line">
              <a:avLst/>
            </a:prstGeom>
          </p:spPr>
          <p:style>
            <a:lnRef idx="3">
              <a:schemeClr val="accent1"/>
            </a:lnRef>
            <a:fillRef idx="0">
              <a:schemeClr val="accent1"/>
            </a:fillRef>
            <a:effectRef idx="2">
              <a:schemeClr val="accent1"/>
            </a:effectRef>
            <a:fontRef idx="minor">
              <a:schemeClr val="tx1"/>
            </a:fontRef>
          </p:style>
        </p:cxnSp>
        <p:sp>
          <p:nvSpPr>
            <p:cNvPr id="47" name="Star: 12 Points 79">
              <a:extLst>
                <a:ext uri="{FF2B5EF4-FFF2-40B4-BE49-F238E27FC236}">
                  <a16:creationId xmlns:a16="http://schemas.microsoft.com/office/drawing/2014/main" id="{32BD95A4-29FA-643D-01EA-1828D8C434A0}"/>
                </a:ext>
              </a:extLst>
            </p:cNvPr>
            <p:cNvSpPr/>
            <p:nvPr/>
          </p:nvSpPr>
          <p:spPr>
            <a:xfrm rot="10628067">
              <a:off x="1347826" y="4482611"/>
              <a:ext cx="81586" cy="93240"/>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Arial" panose="020B0604020202020204" pitchFamily="34" charset="0"/>
              </a:endParaRPr>
            </a:p>
          </p:txBody>
        </p:sp>
      </p:grpSp>
      <p:grpSp>
        <p:nvGrpSpPr>
          <p:cNvPr id="48" name="Group 47">
            <a:extLst>
              <a:ext uri="{FF2B5EF4-FFF2-40B4-BE49-F238E27FC236}">
                <a16:creationId xmlns:a16="http://schemas.microsoft.com/office/drawing/2014/main" id="{E6DCA9B9-A0DE-CA9B-2714-B2E810E805E4}"/>
              </a:ext>
            </a:extLst>
          </p:cNvPr>
          <p:cNvGrpSpPr/>
          <p:nvPr/>
        </p:nvGrpSpPr>
        <p:grpSpPr>
          <a:xfrm>
            <a:off x="6690434" y="4497209"/>
            <a:ext cx="426522" cy="93240"/>
            <a:chOff x="1002890" y="4482611"/>
            <a:chExt cx="426522" cy="93240"/>
          </a:xfrm>
        </p:grpSpPr>
        <p:cxnSp>
          <p:nvCxnSpPr>
            <p:cNvPr id="49" name="Straight Connector 48">
              <a:extLst>
                <a:ext uri="{FF2B5EF4-FFF2-40B4-BE49-F238E27FC236}">
                  <a16:creationId xmlns:a16="http://schemas.microsoft.com/office/drawing/2014/main" id="{60AD5796-5B4D-2F16-8BEC-C66F28079064}"/>
                </a:ext>
              </a:extLst>
            </p:cNvPr>
            <p:cNvCxnSpPr>
              <a:cxnSpLocks/>
              <a:stCxn id="50" idx="1"/>
            </p:cNvCxnSpPr>
            <p:nvPr/>
          </p:nvCxnSpPr>
          <p:spPr>
            <a:xfrm flipH="1">
              <a:off x="1002890" y="4531270"/>
              <a:ext cx="344987" cy="0"/>
            </a:xfrm>
            <a:prstGeom prst="line">
              <a:avLst/>
            </a:prstGeom>
          </p:spPr>
          <p:style>
            <a:lnRef idx="3">
              <a:schemeClr val="accent1"/>
            </a:lnRef>
            <a:fillRef idx="0">
              <a:schemeClr val="accent1"/>
            </a:fillRef>
            <a:effectRef idx="2">
              <a:schemeClr val="accent1"/>
            </a:effectRef>
            <a:fontRef idx="minor">
              <a:schemeClr val="tx1"/>
            </a:fontRef>
          </p:style>
        </p:cxnSp>
        <p:sp>
          <p:nvSpPr>
            <p:cNvPr id="50" name="Star: 12 Points 79">
              <a:extLst>
                <a:ext uri="{FF2B5EF4-FFF2-40B4-BE49-F238E27FC236}">
                  <a16:creationId xmlns:a16="http://schemas.microsoft.com/office/drawing/2014/main" id="{036BF776-AF29-8B73-E5BF-5F0341E4FBAC}"/>
                </a:ext>
              </a:extLst>
            </p:cNvPr>
            <p:cNvSpPr/>
            <p:nvPr/>
          </p:nvSpPr>
          <p:spPr>
            <a:xfrm rot="10628067">
              <a:off x="1347826" y="4482611"/>
              <a:ext cx="81586" cy="93240"/>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Arial" panose="020B0604020202020204" pitchFamily="34" charset="0"/>
              </a:endParaRPr>
            </a:p>
          </p:txBody>
        </p:sp>
      </p:grpSp>
      <p:grpSp>
        <p:nvGrpSpPr>
          <p:cNvPr id="51" name="Group 50">
            <a:extLst>
              <a:ext uri="{FF2B5EF4-FFF2-40B4-BE49-F238E27FC236}">
                <a16:creationId xmlns:a16="http://schemas.microsoft.com/office/drawing/2014/main" id="{8D237CA5-14CA-59C7-68F8-3D87948B8D3F}"/>
              </a:ext>
            </a:extLst>
          </p:cNvPr>
          <p:cNvGrpSpPr/>
          <p:nvPr/>
        </p:nvGrpSpPr>
        <p:grpSpPr>
          <a:xfrm>
            <a:off x="7799895" y="4510492"/>
            <a:ext cx="426522" cy="93240"/>
            <a:chOff x="1002890" y="4482611"/>
            <a:chExt cx="426522" cy="93240"/>
          </a:xfrm>
        </p:grpSpPr>
        <p:cxnSp>
          <p:nvCxnSpPr>
            <p:cNvPr id="52" name="Straight Connector 51">
              <a:extLst>
                <a:ext uri="{FF2B5EF4-FFF2-40B4-BE49-F238E27FC236}">
                  <a16:creationId xmlns:a16="http://schemas.microsoft.com/office/drawing/2014/main" id="{556622AE-4C7A-5755-A809-F774B96C0B2F}"/>
                </a:ext>
              </a:extLst>
            </p:cNvPr>
            <p:cNvCxnSpPr>
              <a:cxnSpLocks/>
              <a:stCxn id="53" idx="1"/>
            </p:cNvCxnSpPr>
            <p:nvPr/>
          </p:nvCxnSpPr>
          <p:spPr>
            <a:xfrm flipH="1">
              <a:off x="1002890" y="4531270"/>
              <a:ext cx="344987" cy="0"/>
            </a:xfrm>
            <a:prstGeom prst="line">
              <a:avLst/>
            </a:prstGeom>
          </p:spPr>
          <p:style>
            <a:lnRef idx="3">
              <a:schemeClr val="accent1"/>
            </a:lnRef>
            <a:fillRef idx="0">
              <a:schemeClr val="accent1"/>
            </a:fillRef>
            <a:effectRef idx="2">
              <a:schemeClr val="accent1"/>
            </a:effectRef>
            <a:fontRef idx="minor">
              <a:schemeClr val="tx1"/>
            </a:fontRef>
          </p:style>
        </p:cxnSp>
        <p:sp>
          <p:nvSpPr>
            <p:cNvPr id="53" name="Star: 12 Points 79">
              <a:extLst>
                <a:ext uri="{FF2B5EF4-FFF2-40B4-BE49-F238E27FC236}">
                  <a16:creationId xmlns:a16="http://schemas.microsoft.com/office/drawing/2014/main" id="{6045FBAF-EC6A-85D1-B82E-ED1A063E7413}"/>
                </a:ext>
              </a:extLst>
            </p:cNvPr>
            <p:cNvSpPr/>
            <p:nvPr/>
          </p:nvSpPr>
          <p:spPr>
            <a:xfrm rot="10628067">
              <a:off x="1347826" y="4482611"/>
              <a:ext cx="81586" cy="93240"/>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Arial" panose="020B0604020202020204" pitchFamily="34" charset="0"/>
              </a:endParaRPr>
            </a:p>
          </p:txBody>
        </p:sp>
      </p:grpSp>
      <p:grpSp>
        <p:nvGrpSpPr>
          <p:cNvPr id="54" name="Group 53">
            <a:extLst>
              <a:ext uri="{FF2B5EF4-FFF2-40B4-BE49-F238E27FC236}">
                <a16:creationId xmlns:a16="http://schemas.microsoft.com/office/drawing/2014/main" id="{24FED8D2-83D2-C61E-98B0-272F39A1467C}"/>
              </a:ext>
            </a:extLst>
          </p:cNvPr>
          <p:cNvGrpSpPr/>
          <p:nvPr/>
        </p:nvGrpSpPr>
        <p:grpSpPr>
          <a:xfrm>
            <a:off x="8358092" y="4491077"/>
            <a:ext cx="426522" cy="93240"/>
            <a:chOff x="1002890" y="4482611"/>
            <a:chExt cx="426522" cy="93240"/>
          </a:xfrm>
        </p:grpSpPr>
        <p:cxnSp>
          <p:nvCxnSpPr>
            <p:cNvPr id="55" name="Straight Connector 54">
              <a:extLst>
                <a:ext uri="{FF2B5EF4-FFF2-40B4-BE49-F238E27FC236}">
                  <a16:creationId xmlns:a16="http://schemas.microsoft.com/office/drawing/2014/main" id="{9E7A30EF-6A92-6F77-59DF-87C38364BC7F}"/>
                </a:ext>
              </a:extLst>
            </p:cNvPr>
            <p:cNvCxnSpPr>
              <a:cxnSpLocks/>
              <a:stCxn id="56" idx="1"/>
            </p:cNvCxnSpPr>
            <p:nvPr/>
          </p:nvCxnSpPr>
          <p:spPr>
            <a:xfrm flipH="1">
              <a:off x="1002890" y="4531270"/>
              <a:ext cx="344987" cy="0"/>
            </a:xfrm>
            <a:prstGeom prst="line">
              <a:avLst/>
            </a:prstGeom>
          </p:spPr>
          <p:style>
            <a:lnRef idx="3">
              <a:schemeClr val="accent1"/>
            </a:lnRef>
            <a:fillRef idx="0">
              <a:schemeClr val="accent1"/>
            </a:fillRef>
            <a:effectRef idx="2">
              <a:schemeClr val="accent1"/>
            </a:effectRef>
            <a:fontRef idx="minor">
              <a:schemeClr val="tx1"/>
            </a:fontRef>
          </p:style>
        </p:cxnSp>
        <p:sp>
          <p:nvSpPr>
            <p:cNvPr id="56" name="Star: 12 Points 79">
              <a:extLst>
                <a:ext uri="{FF2B5EF4-FFF2-40B4-BE49-F238E27FC236}">
                  <a16:creationId xmlns:a16="http://schemas.microsoft.com/office/drawing/2014/main" id="{A86C5B87-091E-69AF-B948-18EB30E66E00}"/>
                </a:ext>
              </a:extLst>
            </p:cNvPr>
            <p:cNvSpPr/>
            <p:nvPr/>
          </p:nvSpPr>
          <p:spPr>
            <a:xfrm rot="10628067">
              <a:off x="1347826" y="4482611"/>
              <a:ext cx="81586" cy="93240"/>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Arial" panose="020B0604020202020204" pitchFamily="34" charset="0"/>
              </a:endParaRPr>
            </a:p>
          </p:txBody>
        </p:sp>
      </p:grpSp>
      <p:grpSp>
        <p:nvGrpSpPr>
          <p:cNvPr id="57" name="Group 56">
            <a:extLst>
              <a:ext uri="{FF2B5EF4-FFF2-40B4-BE49-F238E27FC236}">
                <a16:creationId xmlns:a16="http://schemas.microsoft.com/office/drawing/2014/main" id="{F2378227-40A4-1314-A165-22148FE2E2C6}"/>
              </a:ext>
            </a:extLst>
          </p:cNvPr>
          <p:cNvGrpSpPr/>
          <p:nvPr/>
        </p:nvGrpSpPr>
        <p:grpSpPr>
          <a:xfrm>
            <a:off x="8934799" y="4493005"/>
            <a:ext cx="426522" cy="93240"/>
            <a:chOff x="1002890" y="4482611"/>
            <a:chExt cx="426522" cy="93240"/>
          </a:xfrm>
        </p:grpSpPr>
        <p:cxnSp>
          <p:nvCxnSpPr>
            <p:cNvPr id="58" name="Straight Connector 57">
              <a:extLst>
                <a:ext uri="{FF2B5EF4-FFF2-40B4-BE49-F238E27FC236}">
                  <a16:creationId xmlns:a16="http://schemas.microsoft.com/office/drawing/2014/main" id="{38DF67E0-9ADD-A8DA-1D14-57757BCE1A38}"/>
                </a:ext>
              </a:extLst>
            </p:cNvPr>
            <p:cNvCxnSpPr>
              <a:cxnSpLocks/>
              <a:stCxn id="59" idx="1"/>
            </p:cNvCxnSpPr>
            <p:nvPr/>
          </p:nvCxnSpPr>
          <p:spPr>
            <a:xfrm flipH="1">
              <a:off x="1002890" y="4531270"/>
              <a:ext cx="344987" cy="0"/>
            </a:xfrm>
            <a:prstGeom prst="line">
              <a:avLst/>
            </a:prstGeom>
          </p:spPr>
          <p:style>
            <a:lnRef idx="3">
              <a:schemeClr val="accent1"/>
            </a:lnRef>
            <a:fillRef idx="0">
              <a:schemeClr val="accent1"/>
            </a:fillRef>
            <a:effectRef idx="2">
              <a:schemeClr val="accent1"/>
            </a:effectRef>
            <a:fontRef idx="minor">
              <a:schemeClr val="tx1"/>
            </a:fontRef>
          </p:style>
        </p:cxnSp>
        <p:sp>
          <p:nvSpPr>
            <p:cNvPr id="59" name="Star: 12 Points 79">
              <a:extLst>
                <a:ext uri="{FF2B5EF4-FFF2-40B4-BE49-F238E27FC236}">
                  <a16:creationId xmlns:a16="http://schemas.microsoft.com/office/drawing/2014/main" id="{E2FB1CE4-F14E-5CC3-F421-2A7C6798CD55}"/>
                </a:ext>
              </a:extLst>
            </p:cNvPr>
            <p:cNvSpPr/>
            <p:nvPr/>
          </p:nvSpPr>
          <p:spPr>
            <a:xfrm rot="10628067">
              <a:off x="1347826" y="4482611"/>
              <a:ext cx="81586" cy="93240"/>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Arial" panose="020B0604020202020204" pitchFamily="34" charset="0"/>
              </a:endParaRPr>
            </a:p>
          </p:txBody>
        </p:sp>
      </p:grpSp>
      <p:grpSp>
        <p:nvGrpSpPr>
          <p:cNvPr id="60" name="Group 59">
            <a:extLst>
              <a:ext uri="{FF2B5EF4-FFF2-40B4-BE49-F238E27FC236}">
                <a16:creationId xmlns:a16="http://schemas.microsoft.com/office/drawing/2014/main" id="{489CEC0B-17B6-E2B8-5B42-4F7569778375}"/>
              </a:ext>
            </a:extLst>
          </p:cNvPr>
          <p:cNvGrpSpPr/>
          <p:nvPr/>
        </p:nvGrpSpPr>
        <p:grpSpPr>
          <a:xfrm>
            <a:off x="9523768" y="4496452"/>
            <a:ext cx="426522" cy="93240"/>
            <a:chOff x="1002890" y="4482611"/>
            <a:chExt cx="426522" cy="93240"/>
          </a:xfrm>
        </p:grpSpPr>
        <p:cxnSp>
          <p:nvCxnSpPr>
            <p:cNvPr id="61" name="Straight Connector 60">
              <a:extLst>
                <a:ext uri="{FF2B5EF4-FFF2-40B4-BE49-F238E27FC236}">
                  <a16:creationId xmlns:a16="http://schemas.microsoft.com/office/drawing/2014/main" id="{8715AD54-ADCE-0DCE-AC94-BFAB9F98700F}"/>
                </a:ext>
              </a:extLst>
            </p:cNvPr>
            <p:cNvCxnSpPr>
              <a:cxnSpLocks/>
              <a:stCxn id="62" idx="1"/>
            </p:cNvCxnSpPr>
            <p:nvPr/>
          </p:nvCxnSpPr>
          <p:spPr>
            <a:xfrm flipH="1">
              <a:off x="1002890" y="4531270"/>
              <a:ext cx="344987" cy="0"/>
            </a:xfrm>
            <a:prstGeom prst="line">
              <a:avLst/>
            </a:prstGeom>
          </p:spPr>
          <p:style>
            <a:lnRef idx="3">
              <a:schemeClr val="accent1"/>
            </a:lnRef>
            <a:fillRef idx="0">
              <a:schemeClr val="accent1"/>
            </a:fillRef>
            <a:effectRef idx="2">
              <a:schemeClr val="accent1"/>
            </a:effectRef>
            <a:fontRef idx="minor">
              <a:schemeClr val="tx1"/>
            </a:fontRef>
          </p:style>
        </p:cxnSp>
        <p:sp>
          <p:nvSpPr>
            <p:cNvPr id="62" name="Star: 12 Points 79">
              <a:extLst>
                <a:ext uri="{FF2B5EF4-FFF2-40B4-BE49-F238E27FC236}">
                  <a16:creationId xmlns:a16="http://schemas.microsoft.com/office/drawing/2014/main" id="{AA625038-1544-08DE-DC81-DAB19025290B}"/>
                </a:ext>
              </a:extLst>
            </p:cNvPr>
            <p:cNvSpPr/>
            <p:nvPr/>
          </p:nvSpPr>
          <p:spPr>
            <a:xfrm rot="10628067">
              <a:off x="1347826" y="4482611"/>
              <a:ext cx="81586" cy="93240"/>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Arial" panose="020B0604020202020204" pitchFamily="34" charset="0"/>
              </a:endParaRPr>
            </a:p>
          </p:txBody>
        </p:sp>
      </p:grpSp>
      <p:grpSp>
        <p:nvGrpSpPr>
          <p:cNvPr id="63" name="Group 62">
            <a:extLst>
              <a:ext uri="{FF2B5EF4-FFF2-40B4-BE49-F238E27FC236}">
                <a16:creationId xmlns:a16="http://schemas.microsoft.com/office/drawing/2014/main" id="{36694056-738F-2EF0-3C69-7BA3DA1ADDDD}"/>
              </a:ext>
            </a:extLst>
          </p:cNvPr>
          <p:cNvGrpSpPr/>
          <p:nvPr/>
        </p:nvGrpSpPr>
        <p:grpSpPr>
          <a:xfrm>
            <a:off x="10071330" y="4493005"/>
            <a:ext cx="426522" cy="93240"/>
            <a:chOff x="1002890" y="4482611"/>
            <a:chExt cx="426522" cy="93240"/>
          </a:xfrm>
        </p:grpSpPr>
        <p:cxnSp>
          <p:nvCxnSpPr>
            <p:cNvPr id="64" name="Straight Connector 63">
              <a:extLst>
                <a:ext uri="{FF2B5EF4-FFF2-40B4-BE49-F238E27FC236}">
                  <a16:creationId xmlns:a16="http://schemas.microsoft.com/office/drawing/2014/main" id="{3D9AFBF0-A218-62E7-3F62-2586ED39E51C}"/>
                </a:ext>
              </a:extLst>
            </p:cNvPr>
            <p:cNvCxnSpPr>
              <a:cxnSpLocks/>
              <a:stCxn id="65" idx="1"/>
            </p:cNvCxnSpPr>
            <p:nvPr/>
          </p:nvCxnSpPr>
          <p:spPr>
            <a:xfrm flipH="1">
              <a:off x="1002890" y="4531270"/>
              <a:ext cx="344987" cy="0"/>
            </a:xfrm>
            <a:prstGeom prst="line">
              <a:avLst/>
            </a:prstGeom>
          </p:spPr>
          <p:style>
            <a:lnRef idx="3">
              <a:schemeClr val="accent1"/>
            </a:lnRef>
            <a:fillRef idx="0">
              <a:schemeClr val="accent1"/>
            </a:fillRef>
            <a:effectRef idx="2">
              <a:schemeClr val="accent1"/>
            </a:effectRef>
            <a:fontRef idx="minor">
              <a:schemeClr val="tx1"/>
            </a:fontRef>
          </p:style>
        </p:cxnSp>
        <p:sp>
          <p:nvSpPr>
            <p:cNvPr id="65" name="Star: 12 Points 79">
              <a:extLst>
                <a:ext uri="{FF2B5EF4-FFF2-40B4-BE49-F238E27FC236}">
                  <a16:creationId xmlns:a16="http://schemas.microsoft.com/office/drawing/2014/main" id="{9364684E-0876-116A-6FBC-00D79D9FA7EF}"/>
                </a:ext>
              </a:extLst>
            </p:cNvPr>
            <p:cNvSpPr/>
            <p:nvPr/>
          </p:nvSpPr>
          <p:spPr>
            <a:xfrm rot="10628067">
              <a:off x="1347826" y="4482611"/>
              <a:ext cx="81586" cy="93240"/>
            </a:xfrm>
            <a:prstGeom prst="star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Arial" panose="020B0604020202020204" pitchFamily="34" charset="0"/>
              </a:endParaRPr>
            </a:p>
          </p:txBody>
        </p:sp>
      </p:grpSp>
      <p:sp>
        <p:nvSpPr>
          <p:cNvPr id="72" name="TextBox 71">
            <a:extLst>
              <a:ext uri="{FF2B5EF4-FFF2-40B4-BE49-F238E27FC236}">
                <a16:creationId xmlns:a16="http://schemas.microsoft.com/office/drawing/2014/main" id="{C8776569-9557-6F84-1AB3-E0C175791075}"/>
              </a:ext>
            </a:extLst>
          </p:cNvPr>
          <p:cNvSpPr txBox="1"/>
          <p:nvPr/>
        </p:nvSpPr>
        <p:spPr>
          <a:xfrm>
            <a:off x="3142788" y="5220066"/>
            <a:ext cx="5613991" cy="646331"/>
          </a:xfrm>
          <a:prstGeom prst="rect">
            <a:avLst/>
          </a:prstGeom>
          <a:noFill/>
        </p:spPr>
        <p:txBody>
          <a:bodyPr wrap="square" rtlCol="0">
            <a:spAutoFit/>
          </a:bodyPr>
          <a:lstStyle/>
          <a:p>
            <a:r>
              <a:rPr lang="en-NL">
                <a:solidFill>
                  <a:schemeClr val="bg1"/>
                </a:solidFill>
              </a:rPr>
              <a:t>48 probes * 20 bp</a:t>
            </a:r>
          </a:p>
          <a:p>
            <a:r>
              <a:rPr lang="en-NL">
                <a:solidFill>
                  <a:schemeClr val="bg1"/>
                </a:solidFill>
              </a:rPr>
              <a:t>2 promoters</a:t>
            </a:r>
          </a:p>
        </p:txBody>
      </p:sp>
      <p:cxnSp>
        <p:nvCxnSpPr>
          <p:cNvPr id="74" name="Elbow Connector 73">
            <a:extLst>
              <a:ext uri="{FF2B5EF4-FFF2-40B4-BE49-F238E27FC236}">
                <a16:creationId xmlns:a16="http://schemas.microsoft.com/office/drawing/2014/main" id="{389837DE-68CC-700F-299E-E01E05EF4442}"/>
              </a:ext>
            </a:extLst>
          </p:cNvPr>
          <p:cNvCxnSpPr>
            <a:cxnSpLocks/>
          </p:cNvCxnSpPr>
          <p:nvPr/>
        </p:nvCxnSpPr>
        <p:spPr>
          <a:xfrm rot="5400000" flipH="1" flipV="1">
            <a:off x="524268" y="4213032"/>
            <a:ext cx="1143436" cy="671412"/>
          </a:xfrm>
          <a:prstGeom prst="bentConnector3">
            <a:avLst>
              <a:gd name="adj1" fmla="val 99594"/>
            </a:avLst>
          </a:prstGeom>
          <a:ln w="2540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8E8128F-17EA-D222-B719-B7A689575565}"/>
              </a:ext>
            </a:extLst>
          </p:cNvPr>
          <p:cNvCxnSpPr>
            <a:cxnSpLocks/>
          </p:cNvCxnSpPr>
          <p:nvPr/>
        </p:nvCxnSpPr>
        <p:spPr>
          <a:xfrm rot="5400000" flipH="1" flipV="1">
            <a:off x="8019284" y="4204943"/>
            <a:ext cx="1143438" cy="687592"/>
          </a:xfrm>
          <a:prstGeom prst="bentConnector3">
            <a:avLst>
              <a:gd name="adj1" fmla="val 98974"/>
            </a:avLst>
          </a:prstGeom>
          <a:ln w="2540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82D4C5CE-F1DE-5042-0F32-BF5282348240}"/>
              </a:ext>
            </a:extLst>
          </p:cNvPr>
          <p:cNvSpPr txBox="1"/>
          <p:nvPr/>
        </p:nvSpPr>
        <p:spPr>
          <a:xfrm>
            <a:off x="500067" y="2389862"/>
            <a:ext cx="510895" cy="369332"/>
          </a:xfrm>
          <a:prstGeom prst="rect">
            <a:avLst/>
          </a:prstGeom>
          <a:noFill/>
        </p:spPr>
        <p:txBody>
          <a:bodyPr wrap="square" rtlCol="0">
            <a:spAutoFit/>
          </a:bodyPr>
          <a:lstStyle/>
          <a:p>
            <a:r>
              <a:rPr lang="en-NL"/>
              <a:t>p1</a:t>
            </a:r>
          </a:p>
        </p:txBody>
      </p:sp>
      <p:sp>
        <p:nvSpPr>
          <p:cNvPr id="92" name="TextBox 91">
            <a:extLst>
              <a:ext uri="{FF2B5EF4-FFF2-40B4-BE49-F238E27FC236}">
                <a16:creationId xmlns:a16="http://schemas.microsoft.com/office/drawing/2014/main" id="{55593209-810F-3066-9557-D5D89122F4E0}"/>
              </a:ext>
            </a:extLst>
          </p:cNvPr>
          <p:cNvSpPr txBox="1"/>
          <p:nvPr/>
        </p:nvSpPr>
        <p:spPr>
          <a:xfrm>
            <a:off x="747181" y="3977020"/>
            <a:ext cx="1230475" cy="338554"/>
          </a:xfrm>
          <a:prstGeom prst="rect">
            <a:avLst/>
          </a:prstGeom>
          <a:noFill/>
        </p:spPr>
        <p:txBody>
          <a:bodyPr wrap="square" rtlCol="0">
            <a:spAutoFit/>
          </a:bodyPr>
          <a:lstStyle/>
          <a:p>
            <a:r>
              <a:rPr lang="en-NL" sz="1600">
                <a:solidFill>
                  <a:schemeClr val="bg1"/>
                </a:solidFill>
              </a:rPr>
              <a:t>rnlAp2</a:t>
            </a:r>
          </a:p>
        </p:txBody>
      </p:sp>
      <p:sp>
        <p:nvSpPr>
          <p:cNvPr id="97" name="TextBox 96">
            <a:extLst>
              <a:ext uri="{FF2B5EF4-FFF2-40B4-BE49-F238E27FC236}">
                <a16:creationId xmlns:a16="http://schemas.microsoft.com/office/drawing/2014/main" id="{D85FCF79-30CF-1811-1367-4D163530EA12}"/>
              </a:ext>
            </a:extLst>
          </p:cNvPr>
          <p:cNvSpPr txBox="1"/>
          <p:nvPr/>
        </p:nvSpPr>
        <p:spPr>
          <a:xfrm>
            <a:off x="8245602" y="3994950"/>
            <a:ext cx="996438" cy="338554"/>
          </a:xfrm>
          <a:prstGeom prst="rect">
            <a:avLst/>
          </a:prstGeom>
          <a:noFill/>
        </p:spPr>
        <p:txBody>
          <a:bodyPr wrap="square" rtlCol="0">
            <a:spAutoFit/>
          </a:bodyPr>
          <a:lstStyle/>
          <a:p>
            <a:r>
              <a:rPr lang="en-NL" sz="1600">
                <a:solidFill>
                  <a:schemeClr val="bg1"/>
                </a:solidFill>
              </a:rPr>
              <a:t>rnlBp2</a:t>
            </a:r>
          </a:p>
        </p:txBody>
      </p:sp>
      <p:sp>
        <p:nvSpPr>
          <p:cNvPr id="106" name="TextBox 105">
            <a:extLst>
              <a:ext uri="{FF2B5EF4-FFF2-40B4-BE49-F238E27FC236}">
                <a16:creationId xmlns:a16="http://schemas.microsoft.com/office/drawing/2014/main" id="{A8BC7E40-365A-56CD-2402-DF47A43BA263}"/>
              </a:ext>
            </a:extLst>
          </p:cNvPr>
          <p:cNvSpPr txBox="1"/>
          <p:nvPr/>
        </p:nvSpPr>
        <p:spPr>
          <a:xfrm>
            <a:off x="3065148" y="3840680"/>
            <a:ext cx="1271769" cy="369332"/>
          </a:xfrm>
          <a:prstGeom prst="rect">
            <a:avLst/>
          </a:prstGeom>
          <a:noFill/>
        </p:spPr>
        <p:txBody>
          <a:bodyPr wrap="square" rtlCol="0">
            <a:spAutoFit/>
          </a:bodyPr>
          <a:lstStyle/>
          <a:p>
            <a:r>
              <a:rPr lang="en-NL" i="1">
                <a:solidFill>
                  <a:schemeClr val="bg1"/>
                </a:solidFill>
              </a:rPr>
              <a:t>DNA oligo</a:t>
            </a:r>
          </a:p>
        </p:txBody>
      </p:sp>
      <p:sp>
        <p:nvSpPr>
          <p:cNvPr id="107" name="TextBox 106">
            <a:extLst>
              <a:ext uri="{FF2B5EF4-FFF2-40B4-BE49-F238E27FC236}">
                <a16:creationId xmlns:a16="http://schemas.microsoft.com/office/drawing/2014/main" id="{BBD87345-13F0-3D04-FFEE-A7E129643D2D}"/>
              </a:ext>
            </a:extLst>
          </p:cNvPr>
          <p:cNvSpPr txBox="1"/>
          <p:nvPr/>
        </p:nvSpPr>
        <p:spPr>
          <a:xfrm>
            <a:off x="4280158" y="3848435"/>
            <a:ext cx="1606183" cy="369332"/>
          </a:xfrm>
          <a:prstGeom prst="rect">
            <a:avLst/>
          </a:prstGeom>
          <a:noFill/>
        </p:spPr>
        <p:txBody>
          <a:bodyPr wrap="square" rtlCol="0">
            <a:spAutoFit/>
          </a:bodyPr>
          <a:lstStyle/>
          <a:p>
            <a:pPr algn="ctr"/>
            <a:r>
              <a:rPr lang="en-NL" i="1">
                <a:solidFill>
                  <a:schemeClr val="bg1"/>
                </a:solidFill>
              </a:rPr>
              <a:t>fluorophore</a:t>
            </a:r>
          </a:p>
        </p:txBody>
      </p:sp>
      <p:cxnSp>
        <p:nvCxnSpPr>
          <p:cNvPr id="109" name="Straight Arrow Connector 108">
            <a:extLst>
              <a:ext uri="{FF2B5EF4-FFF2-40B4-BE49-F238E27FC236}">
                <a16:creationId xmlns:a16="http://schemas.microsoft.com/office/drawing/2014/main" id="{2A42974A-13E0-7632-198D-DD07A9E72DAC}"/>
              </a:ext>
            </a:extLst>
          </p:cNvPr>
          <p:cNvCxnSpPr>
            <a:cxnSpLocks/>
          </p:cNvCxnSpPr>
          <p:nvPr/>
        </p:nvCxnSpPr>
        <p:spPr>
          <a:xfrm>
            <a:off x="3830519" y="4185443"/>
            <a:ext cx="66345" cy="309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04255A5-217D-8C19-74FB-66A3E7CE1D29}"/>
              </a:ext>
            </a:extLst>
          </p:cNvPr>
          <p:cNvCxnSpPr>
            <a:cxnSpLocks/>
            <a:endCxn id="32" idx="5"/>
          </p:cNvCxnSpPr>
          <p:nvPr/>
        </p:nvCxnSpPr>
        <p:spPr>
          <a:xfrm flipH="1">
            <a:off x="4199185" y="4163969"/>
            <a:ext cx="365028" cy="312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531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6F1E-CC45-7A72-B24A-7E3F6D48BA69}"/>
              </a:ext>
            </a:extLst>
          </p:cNvPr>
          <p:cNvSpPr>
            <a:spLocks noGrp="1"/>
          </p:cNvSpPr>
          <p:nvPr>
            <p:ph type="title"/>
          </p:nvPr>
        </p:nvSpPr>
        <p:spPr/>
        <p:txBody>
          <a:bodyPr/>
          <a:lstStyle/>
          <a:p>
            <a:r>
              <a:rPr lang="en-NL" b="1">
                <a:solidFill>
                  <a:schemeClr val="bg1"/>
                </a:solidFill>
              </a:rPr>
              <a:t>Rethink conditions</a:t>
            </a:r>
          </a:p>
        </p:txBody>
      </p:sp>
      <p:sp>
        <p:nvSpPr>
          <p:cNvPr id="3" name="Content Placeholder 2">
            <a:extLst>
              <a:ext uri="{FF2B5EF4-FFF2-40B4-BE49-F238E27FC236}">
                <a16:creationId xmlns:a16="http://schemas.microsoft.com/office/drawing/2014/main" id="{71436993-D38D-D0B2-A2E9-E36DFF3E8F5E}"/>
              </a:ext>
            </a:extLst>
          </p:cNvPr>
          <p:cNvSpPr>
            <a:spLocks noGrp="1"/>
          </p:cNvSpPr>
          <p:nvPr>
            <p:ph idx="1"/>
          </p:nvPr>
        </p:nvSpPr>
        <p:spPr/>
        <p:txBody>
          <a:bodyPr>
            <a:normAutofit fontScale="85000" lnSpcReduction="20000"/>
          </a:bodyPr>
          <a:lstStyle/>
          <a:p>
            <a:pPr lvl="1"/>
            <a:r>
              <a:rPr lang="en-NL" sz="2800">
                <a:solidFill>
                  <a:schemeClr val="bg1"/>
                </a:solidFill>
              </a:rPr>
              <a:t>LB is not suitable for physiological experiments</a:t>
            </a:r>
          </a:p>
          <a:p>
            <a:pPr lvl="2"/>
            <a:r>
              <a:rPr lang="en-NL" sz="2400">
                <a:solidFill>
                  <a:schemeClr val="bg1"/>
                </a:solidFill>
              </a:rPr>
              <a:t>in LB carbon sources are catabolizable amino-acids, not sugars</a:t>
            </a:r>
          </a:p>
          <a:p>
            <a:pPr lvl="2"/>
            <a:r>
              <a:rPr lang="en-NL" sz="2400">
                <a:solidFill>
                  <a:schemeClr val="bg1"/>
                </a:solidFill>
              </a:rPr>
              <a:t>exponential growth stops at OD=0.3</a:t>
            </a:r>
          </a:p>
          <a:p>
            <a:pPr lvl="2"/>
            <a:r>
              <a:rPr lang="en-NL" sz="2400">
                <a:solidFill>
                  <a:schemeClr val="bg1"/>
                </a:solidFill>
              </a:rPr>
              <a:t>beyond 0.3, the physiological state of the cells varies constantly</a:t>
            </a:r>
          </a:p>
          <a:p>
            <a:pPr lvl="2"/>
            <a:r>
              <a:rPr lang="en-NL" sz="2400">
                <a:solidFill>
                  <a:schemeClr val="bg1"/>
                </a:solidFill>
              </a:rPr>
              <a:t>this can cause reproducibility problems</a:t>
            </a:r>
          </a:p>
          <a:p>
            <a:pPr lvl="1"/>
            <a:r>
              <a:rPr lang="en-NL" sz="2800">
                <a:solidFill>
                  <a:schemeClr val="bg1"/>
                </a:solidFill>
              </a:rPr>
              <a:t>Barebones M9 lacks some nutrients E.coli requires </a:t>
            </a:r>
          </a:p>
          <a:p>
            <a:pPr lvl="2"/>
            <a:r>
              <a:rPr lang="en-NL" sz="2400">
                <a:solidFill>
                  <a:schemeClr val="bg1"/>
                </a:solidFill>
              </a:rPr>
              <a:t>growth might be limited by other factors than carbon availability</a:t>
            </a:r>
          </a:p>
          <a:p>
            <a:pPr lvl="2"/>
            <a:r>
              <a:rPr lang="en-NL" sz="2400">
                <a:solidFill>
                  <a:schemeClr val="bg1"/>
                </a:solidFill>
              </a:rPr>
              <a:t>e.g. </a:t>
            </a:r>
            <a:r>
              <a:rPr lang="en-NL" sz="2400">
                <a:solidFill>
                  <a:schemeClr val="bg1"/>
                </a:solidFill>
                <a:hlinkClick r:id="rId3">
                  <a:extLst>
                    <a:ext uri="{A12FA001-AC4F-418D-AE19-62706E023703}">
                      <ahyp:hlinkClr xmlns:ahyp="http://schemas.microsoft.com/office/drawing/2018/hyperlinkcolor" val="tx"/>
                    </a:ext>
                  </a:extLst>
                </a:hlinkClick>
              </a:rPr>
              <a:t>Jensen1993</a:t>
            </a:r>
            <a:r>
              <a:rPr lang="en-NL" sz="2400">
                <a:solidFill>
                  <a:schemeClr val="bg1"/>
                </a:solidFill>
              </a:rPr>
              <a:t> MG1655 starves for pyrimidine</a:t>
            </a:r>
          </a:p>
          <a:p>
            <a:pPr marL="457200" lvl="1" indent="0">
              <a:buNone/>
            </a:pPr>
            <a:endParaRPr lang="en-NL" sz="2800">
              <a:solidFill>
                <a:schemeClr val="bg1"/>
              </a:solidFill>
            </a:endParaRPr>
          </a:p>
          <a:p>
            <a:pPr lvl="1">
              <a:buFont typeface="Symbol" pitchFamily="2" charset="2"/>
              <a:buChar char="Þ"/>
            </a:pPr>
            <a:r>
              <a:rPr lang="en-NL" sz="2800">
                <a:solidFill>
                  <a:schemeClr val="bg1"/>
                </a:solidFill>
              </a:rPr>
              <a:t> switch to supplemented AB medium</a:t>
            </a:r>
          </a:p>
          <a:p>
            <a:pPr marL="457200" lvl="1" indent="0">
              <a:buNone/>
            </a:pPr>
            <a:r>
              <a:rPr lang="en-NL" sz="2800">
                <a:solidFill>
                  <a:schemeClr val="bg1"/>
                </a:solidFill>
              </a:rPr>
              <a:t>Supplement with:</a:t>
            </a:r>
          </a:p>
          <a:p>
            <a:pPr lvl="2"/>
            <a:r>
              <a:rPr lang="en-NL" sz="2800">
                <a:solidFill>
                  <a:schemeClr val="bg1"/>
                </a:solidFill>
              </a:rPr>
              <a:t>trace elements</a:t>
            </a:r>
          </a:p>
          <a:p>
            <a:pPr lvl="2"/>
            <a:r>
              <a:rPr lang="en-NL" sz="2800">
                <a:solidFill>
                  <a:schemeClr val="bg1"/>
                </a:solidFill>
              </a:rPr>
              <a:t>thiamine</a:t>
            </a:r>
          </a:p>
          <a:p>
            <a:pPr lvl="2"/>
            <a:r>
              <a:rPr lang="en-NL" sz="2800">
                <a:solidFill>
                  <a:schemeClr val="bg1"/>
                </a:solidFill>
              </a:rPr>
              <a:t>uracil</a:t>
            </a:r>
            <a:endParaRPr lang="en-NL" sz="1800">
              <a:solidFill>
                <a:schemeClr val="bg1"/>
              </a:solidFill>
            </a:endParaRPr>
          </a:p>
        </p:txBody>
      </p:sp>
    </p:spTree>
    <p:extLst>
      <p:ext uri="{BB962C8B-B14F-4D97-AF65-F5344CB8AC3E}">
        <p14:creationId xmlns:p14="http://schemas.microsoft.com/office/powerpoint/2010/main" val="808036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505FB-7987-20AC-5BB9-D34C60E3EB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087C78-068A-C4C7-5897-1382C14995E3}"/>
              </a:ext>
            </a:extLst>
          </p:cNvPr>
          <p:cNvSpPr>
            <a:spLocks noGrp="1"/>
          </p:cNvSpPr>
          <p:nvPr>
            <p:ph type="title"/>
          </p:nvPr>
        </p:nvSpPr>
        <p:spPr>
          <a:xfrm>
            <a:off x="771697" y="539914"/>
            <a:ext cx="3932237" cy="840284"/>
          </a:xfrm>
        </p:spPr>
        <p:txBody>
          <a:bodyPr>
            <a:normAutofit fontScale="90000"/>
          </a:bodyPr>
          <a:lstStyle/>
          <a:p>
            <a:r>
              <a:rPr lang="en-NL" sz="4400" b="1">
                <a:solidFill>
                  <a:schemeClr val="bg1"/>
                </a:solidFill>
              </a:rPr>
              <a:t>smFISH protocol</a:t>
            </a:r>
            <a:endParaRPr lang="en-NL" sz="4000" b="1">
              <a:solidFill>
                <a:schemeClr val="bg1"/>
              </a:solidFill>
            </a:endParaRPr>
          </a:p>
        </p:txBody>
      </p:sp>
      <p:sp>
        <p:nvSpPr>
          <p:cNvPr id="4" name="TextBox 3">
            <a:extLst>
              <a:ext uri="{FF2B5EF4-FFF2-40B4-BE49-F238E27FC236}">
                <a16:creationId xmlns:a16="http://schemas.microsoft.com/office/drawing/2014/main" id="{14C0C338-2943-094D-2B84-E6113BBCED1E}"/>
              </a:ext>
            </a:extLst>
          </p:cNvPr>
          <p:cNvSpPr txBox="1"/>
          <p:nvPr/>
        </p:nvSpPr>
        <p:spPr>
          <a:xfrm>
            <a:off x="1350021" y="5042135"/>
            <a:ext cx="9262662" cy="923330"/>
          </a:xfrm>
          <a:prstGeom prst="rect">
            <a:avLst/>
          </a:prstGeom>
          <a:noFill/>
        </p:spPr>
        <p:txBody>
          <a:bodyPr wrap="square" rtlCol="0">
            <a:spAutoFit/>
          </a:bodyPr>
          <a:lstStyle/>
          <a:p>
            <a:r>
              <a:rPr lang="en-NL">
                <a:solidFill>
                  <a:schemeClr val="bg1"/>
                </a:solidFill>
              </a:rPr>
              <a:t>Protocol: Agar plate -&gt; seed culture in 10mL LB in Greiner tube -&gt; overnight culture in 25mL target media in 250mL shake flask -&gt; fix cells at OD=0.3 (i.e. in exponential phase) -&gt; hybridize -&gt; image -&gt; analyse</a:t>
            </a:r>
          </a:p>
        </p:txBody>
      </p:sp>
      <p:grpSp>
        <p:nvGrpSpPr>
          <p:cNvPr id="6" name="Group 5">
            <a:extLst>
              <a:ext uri="{FF2B5EF4-FFF2-40B4-BE49-F238E27FC236}">
                <a16:creationId xmlns:a16="http://schemas.microsoft.com/office/drawing/2014/main" id="{D50127E3-9CD9-2702-34C1-A711EE76E5A5}"/>
              </a:ext>
            </a:extLst>
          </p:cNvPr>
          <p:cNvGrpSpPr/>
          <p:nvPr/>
        </p:nvGrpSpPr>
        <p:grpSpPr>
          <a:xfrm>
            <a:off x="915976" y="1373257"/>
            <a:ext cx="9696707" cy="2298496"/>
            <a:chOff x="935641" y="1991134"/>
            <a:chExt cx="9696707" cy="2298496"/>
          </a:xfrm>
        </p:grpSpPr>
        <p:pic>
          <p:nvPicPr>
            <p:cNvPr id="17" name="Picture 16">
              <a:extLst>
                <a:ext uri="{FF2B5EF4-FFF2-40B4-BE49-F238E27FC236}">
                  <a16:creationId xmlns:a16="http://schemas.microsoft.com/office/drawing/2014/main" id="{7E05D916-1601-9438-6B75-F1C8EA5201E6}"/>
                </a:ext>
              </a:extLst>
            </p:cNvPr>
            <p:cNvPicPr>
              <a:picLocks noChangeAspect="1"/>
            </p:cNvPicPr>
            <p:nvPr/>
          </p:nvPicPr>
          <p:blipFill>
            <a:blip r:embed="rId3"/>
            <a:stretch>
              <a:fillRect/>
            </a:stretch>
          </p:blipFill>
          <p:spPr>
            <a:xfrm>
              <a:off x="3484768" y="2731565"/>
              <a:ext cx="1268538" cy="1268538"/>
            </a:xfrm>
            <a:prstGeom prst="rect">
              <a:avLst/>
            </a:prstGeom>
          </p:spPr>
        </p:pic>
        <p:pic>
          <p:nvPicPr>
            <p:cNvPr id="20" name="Picture 19">
              <a:extLst>
                <a:ext uri="{FF2B5EF4-FFF2-40B4-BE49-F238E27FC236}">
                  <a16:creationId xmlns:a16="http://schemas.microsoft.com/office/drawing/2014/main" id="{F1F3B3C0-E03D-B019-3A33-17A63AAFC7EE}"/>
                </a:ext>
              </a:extLst>
            </p:cNvPr>
            <p:cNvPicPr>
              <a:picLocks noChangeAspect="1"/>
            </p:cNvPicPr>
            <p:nvPr/>
          </p:nvPicPr>
          <p:blipFill>
            <a:blip r:embed="rId4"/>
            <a:stretch>
              <a:fillRect/>
            </a:stretch>
          </p:blipFill>
          <p:spPr>
            <a:xfrm>
              <a:off x="2166379" y="2975763"/>
              <a:ext cx="717781" cy="717781"/>
            </a:xfrm>
            <a:prstGeom prst="rect">
              <a:avLst/>
            </a:prstGeom>
          </p:spPr>
        </p:pic>
        <p:pic>
          <p:nvPicPr>
            <p:cNvPr id="29" name="Picture 28" descr="tg&#10;">
              <a:extLst>
                <a:ext uri="{FF2B5EF4-FFF2-40B4-BE49-F238E27FC236}">
                  <a16:creationId xmlns:a16="http://schemas.microsoft.com/office/drawing/2014/main" id="{1B963B06-C8B6-CC14-4B53-F424894F37D3}"/>
                </a:ext>
              </a:extLst>
            </p:cNvPr>
            <p:cNvPicPr>
              <a:picLocks noChangeAspect="1"/>
            </p:cNvPicPr>
            <p:nvPr/>
          </p:nvPicPr>
          <p:blipFill>
            <a:blip r:embed="rId5"/>
            <a:srcRect l="20622" t="21137" r="21182" b="29033"/>
            <a:stretch/>
          </p:blipFill>
          <p:spPr>
            <a:xfrm>
              <a:off x="935641" y="3089792"/>
              <a:ext cx="565169" cy="522636"/>
            </a:xfrm>
            <a:prstGeom prst="rect">
              <a:avLst/>
            </a:prstGeom>
          </p:spPr>
        </p:pic>
        <p:pic>
          <p:nvPicPr>
            <p:cNvPr id="32" name="Picture 31">
              <a:extLst>
                <a:ext uri="{FF2B5EF4-FFF2-40B4-BE49-F238E27FC236}">
                  <a16:creationId xmlns:a16="http://schemas.microsoft.com/office/drawing/2014/main" id="{DC897B32-1656-7926-A0DC-4FB6868AD572}"/>
                </a:ext>
              </a:extLst>
            </p:cNvPr>
            <p:cNvPicPr>
              <a:picLocks noChangeAspect="1"/>
            </p:cNvPicPr>
            <p:nvPr/>
          </p:nvPicPr>
          <p:blipFill>
            <a:blip r:embed="rId6"/>
            <a:stretch>
              <a:fillRect/>
            </a:stretch>
          </p:blipFill>
          <p:spPr>
            <a:xfrm>
              <a:off x="5381260" y="2970138"/>
              <a:ext cx="717781" cy="717781"/>
            </a:xfrm>
            <a:prstGeom prst="rect">
              <a:avLst/>
            </a:prstGeom>
          </p:spPr>
        </p:pic>
        <p:pic>
          <p:nvPicPr>
            <p:cNvPr id="34" name="Picture 33">
              <a:extLst>
                <a:ext uri="{FF2B5EF4-FFF2-40B4-BE49-F238E27FC236}">
                  <a16:creationId xmlns:a16="http://schemas.microsoft.com/office/drawing/2014/main" id="{7B86B2B5-DE81-566F-CD2A-5B65DBCCBAFB}"/>
                </a:ext>
              </a:extLst>
            </p:cNvPr>
            <p:cNvPicPr>
              <a:picLocks noChangeAspect="1"/>
            </p:cNvPicPr>
            <p:nvPr/>
          </p:nvPicPr>
          <p:blipFill>
            <a:blip r:embed="rId7"/>
            <a:stretch>
              <a:fillRect/>
            </a:stretch>
          </p:blipFill>
          <p:spPr>
            <a:xfrm>
              <a:off x="8928210" y="1991134"/>
              <a:ext cx="1704138" cy="2298496"/>
            </a:xfrm>
            <a:prstGeom prst="rect">
              <a:avLst/>
            </a:prstGeom>
          </p:spPr>
        </p:pic>
        <p:grpSp>
          <p:nvGrpSpPr>
            <p:cNvPr id="98" name="Group 97">
              <a:extLst>
                <a:ext uri="{FF2B5EF4-FFF2-40B4-BE49-F238E27FC236}">
                  <a16:creationId xmlns:a16="http://schemas.microsoft.com/office/drawing/2014/main" id="{9DC67FCF-E2A8-7F8E-17F2-2FC894203255}"/>
                </a:ext>
              </a:extLst>
            </p:cNvPr>
            <p:cNvGrpSpPr/>
            <p:nvPr/>
          </p:nvGrpSpPr>
          <p:grpSpPr>
            <a:xfrm>
              <a:off x="6872804" y="2767430"/>
              <a:ext cx="1444719" cy="1089282"/>
              <a:chOff x="2149754" y="4918683"/>
              <a:chExt cx="2870698" cy="1726742"/>
            </a:xfrm>
          </p:grpSpPr>
          <p:sp>
            <p:nvSpPr>
              <p:cNvPr id="99" name="Freeform: Shape 32">
                <a:extLst>
                  <a:ext uri="{FF2B5EF4-FFF2-40B4-BE49-F238E27FC236}">
                    <a16:creationId xmlns:a16="http://schemas.microsoft.com/office/drawing/2014/main" id="{46CCEE0C-E1B9-AF92-AF0D-930A42E2A873}"/>
                  </a:ext>
                </a:extLst>
              </p:cNvPr>
              <p:cNvSpPr/>
              <p:nvPr/>
            </p:nvSpPr>
            <p:spPr>
              <a:xfrm>
                <a:off x="3228907" y="5194334"/>
                <a:ext cx="1227635" cy="1336866"/>
              </a:xfrm>
              <a:custGeom>
                <a:avLst/>
                <a:gdLst>
                  <a:gd name="connsiteX0" fmla="*/ 1101217 w 1271125"/>
                  <a:gd name="connsiteY0" fmla="*/ 0 h 1285415"/>
                  <a:gd name="connsiteX1" fmla="*/ 1033483 w 1271125"/>
                  <a:gd name="connsiteY1" fmla="*/ 214489 h 1285415"/>
                  <a:gd name="connsiteX2" fmla="*/ 243261 w 1271125"/>
                  <a:gd name="connsiteY2" fmla="*/ 270933 h 1285415"/>
                  <a:gd name="connsiteX3" fmla="*/ 164239 w 1271125"/>
                  <a:gd name="connsiteY3" fmla="*/ 553155 h 1285415"/>
                  <a:gd name="connsiteX4" fmla="*/ 1135083 w 1271125"/>
                  <a:gd name="connsiteY4" fmla="*/ 541866 h 1285415"/>
                  <a:gd name="connsiteX5" fmla="*/ 1157661 w 1271125"/>
                  <a:gd name="connsiteY5" fmla="*/ 891822 h 1285415"/>
                  <a:gd name="connsiteX6" fmla="*/ 141661 w 1271125"/>
                  <a:gd name="connsiteY6" fmla="*/ 880533 h 1285415"/>
                  <a:gd name="connsiteX7" fmla="*/ 119083 w 1271125"/>
                  <a:gd name="connsiteY7" fmla="*/ 1253066 h 1285415"/>
                  <a:gd name="connsiteX8" fmla="*/ 1180239 w 1271125"/>
                  <a:gd name="connsiteY8" fmla="*/ 1241778 h 128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1125" h="1285415">
                    <a:moveTo>
                      <a:pt x="1101217" y="0"/>
                    </a:moveTo>
                    <a:cubicBezTo>
                      <a:pt x="1138846" y="84667"/>
                      <a:pt x="1176476" y="169334"/>
                      <a:pt x="1033483" y="214489"/>
                    </a:cubicBezTo>
                    <a:cubicBezTo>
                      <a:pt x="890490" y="259644"/>
                      <a:pt x="388135" y="214489"/>
                      <a:pt x="243261" y="270933"/>
                    </a:cubicBezTo>
                    <a:cubicBezTo>
                      <a:pt x="98387" y="327377"/>
                      <a:pt x="15602" y="508000"/>
                      <a:pt x="164239" y="553155"/>
                    </a:cubicBezTo>
                    <a:cubicBezTo>
                      <a:pt x="312876" y="598310"/>
                      <a:pt x="969513" y="485422"/>
                      <a:pt x="1135083" y="541866"/>
                    </a:cubicBezTo>
                    <a:cubicBezTo>
                      <a:pt x="1300653" y="598310"/>
                      <a:pt x="1323231" y="835378"/>
                      <a:pt x="1157661" y="891822"/>
                    </a:cubicBezTo>
                    <a:cubicBezTo>
                      <a:pt x="992091" y="948266"/>
                      <a:pt x="314757" y="820326"/>
                      <a:pt x="141661" y="880533"/>
                    </a:cubicBezTo>
                    <a:cubicBezTo>
                      <a:pt x="-31435" y="940740"/>
                      <a:pt x="-54013" y="1192859"/>
                      <a:pt x="119083" y="1253066"/>
                    </a:cubicBezTo>
                    <a:cubicBezTo>
                      <a:pt x="292179" y="1313273"/>
                      <a:pt x="736209" y="1277525"/>
                      <a:pt x="1180239" y="1241778"/>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00" name="Group 99">
                <a:extLst>
                  <a:ext uri="{FF2B5EF4-FFF2-40B4-BE49-F238E27FC236}">
                    <a16:creationId xmlns:a16="http://schemas.microsoft.com/office/drawing/2014/main" id="{9D31E471-00F5-9071-0572-25AAA4CE3B92}"/>
                  </a:ext>
                </a:extLst>
              </p:cNvPr>
              <p:cNvGrpSpPr/>
              <p:nvPr/>
            </p:nvGrpSpPr>
            <p:grpSpPr>
              <a:xfrm rot="21089610">
                <a:off x="3334062" y="5370502"/>
                <a:ext cx="238929" cy="93240"/>
                <a:chOff x="795954" y="2260564"/>
                <a:chExt cx="194251" cy="75805"/>
              </a:xfrm>
            </p:grpSpPr>
            <p:cxnSp>
              <p:nvCxnSpPr>
                <p:cNvPr id="160" name="Straight Connector 159">
                  <a:extLst>
                    <a:ext uri="{FF2B5EF4-FFF2-40B4-BE49-F238E27FC236}">
                      <a16:creationId xmlns:a16="http://schemas.microsoft.com/office/drawing/2014/main" id="{1330BE98-2F7A-FFA7-B048-3F9D5A5E7378}"/>
                    </a:ext>
                  </a:extLst>
                </p:cNvPr>
                <p:cNvCxnSpPr>
                  <a:cxnSpLocks/>
                </p:cNvCxnSpPr>
                <p:nvPr/>
              </p:nvCxnSpPr>
              <p:spPr>
                <a:xfrm>
                  <a:off x="829119" y="2298467"/>
                  <a:ext cx="161086" cy="0"/>
                </a:xfrm>
                <a:prstGeom prst="line">
                  <a:avLst/>
                </a:prstGeom>
              </p:spPr>
              <p:style>
                <a:lnRef idx="3">
                  <a:schemeClr val="accent1"/>
                </a:lnRef>
                <a:fillRef idx="0">
                  <a:schemeClr val="accent1"/>
                </a:fillRef>
                <a:effectRef idx="2">
                  <a:schemeClr val="accent1"/>
                </a:effectRef>
                <a:fontRef idx="minor">
                  <a:schemeClr val="tx1"/>
                </a:fontRef>
              </p:style>
            </p:cxnSp>
            <p:sp>
              <p:nvSpPr>
                <p:cNvPr id="161" name="Star: 12 Points 35">
                  <a:extLst>
                    <a:ext uri="{FF2B5EF4-FFF2-40B4-BE49-F238E27FC236}">
                      <a16:creationId xmlns:a16="http://schemas.microsoft.com/office/drawing/2014/main" id="{EA279425-2747-B747-E9D3-63B384EE4E2D}"/>
                    </a:ext>
                  </a:extLst>
                </p:cNvPr>
                <p:cNvSpPr/>
                <p:nvPr/>
              </p:nvSpPr>
              <p:spPr>
                <a:xfrm>
                  <a:off x="795954" y="2260564"/>
                  <a:ext cx="66330" cy="75805"/>
                </a:xfrm>
                <a:prstGeom prst="star12">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01" name="Group 100">
                <a:extLst>
                  <a:ext uri="{FF2B5EF4-FFF2-40B4-BE49-F238E27FC236}">
                    <a16:creationId xmlns:a16="http://schemas.microsoft.com/office/drawing/2014/main" id="{DCAC511B-7A17-E3DF-BADA-6767D575C699}"/>
                  </a:ext>
                </a:extLst>
              </p:cNvPr>
              <p:cNvGrpSpPr/>
              <p:nvPr/>
            </p:nvGrpSpPr>
            <p:grpSpPr>
              <a:xfrm rot="257717">
                <a:off x="3622073" y="5329997"/>
                <a:ext cx="238929" cy="93240"/>
                <a:chOff x="795954" y="2260564"/>
                <a:chExt cx="194251" cy="75805"/>
              </a:xfrm>
            </p:grpSpPr>
            <p:cxnSp>
              <p:nvCxnSpPr>
                <p:cNvPr id="158" name="Straight Connector 157">
                  <a:extLst>
                    <a:ext uri="{FF2B5EF4-FFF2-40B4-BE49-F238E27FC236}">
                      <a16:creationId xmlns:a16="http://schemas.microsoft.com/office/drawing/2014/main" id="{9B2E8E94-C8DE-7DA3-F832-3A1A0E5885DD}"/>
                    </a:ext>
                  </a:extLst>
                </p:cNvPr>
                <p:cNvCxnSpPr>
                  <a:cxnSpLocks/>
                </p:cNvCxnSpPr>
                <p:nvPr/>
              </p:nvCxnSpPr>
              <p:spPr>
                <a:xfrm>
                  <a:off x="829119" y="2298467"/>
                  <a:ext cx="161086" cy="0"/>
                </a:xfrm>
                <a:prstGeom prst="line">
                  <a:avLst/>
                </a:prstGeom>
              </p:spPr>
              <p:style>
                <a:lnRef idx="3">
                  <a:schemeClr val="accent1"/>
                </a:lnRef>
                <a:fillRef idx="0">
                  <a:schemeClr val="accent1"/>
                </a:fillRef>
                <a:effectRef idx="2">
                  <a:schemeClr val="accent1"/>
                </a:effectRef>
                <a:fontRef idx="minor">
                  <a:schemeClr val="tx1"/>
                </a:fontRef>
              </p:style>
            </p:cxnSp>
            <p:sp>
              <p:nvSpPr>
                <p:cNvPr id="159" name="Star: 12 Points 40">
                  <a:extLst>
                    <a:ext uri="{FF2B5EF4-FFF2-40B4-BE49-F238E27FC236}">
                      <a16:creationId xmlns:a16="http://schemas.microsoft.com/office/drawing/2014/main" id="{1A42FC73-6195-DE82-D441-8D7ECE933A53}"/>
                    </a:ext>
                  </a:extLst>
                </p:cNvPr>
                <p:cNvSpPr/>
                <p:nvPr/>
              </p:nvSpPr>
              <p:spPr>
                <a:xfrm>
                  <a:off x="795954" y="2260564"/>
                  <a:ext cx="66330" cy="75805"/>
                </a:xfrm>
                <a:prstGeom prst="star12">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02" name="Group 101">
                <a:extLst>
                  <a:ext uri="{FF2B5EF4-FFF2-40B4-BE49-F238E27FC236}">
                    <a16:creationId xmlns:a16="http://schemas.microsoft.com/office/drawing/2014/main" id="{563F5BD7-D970-BC2E-41E6-9D741B117EEF}"/>
                  </a:ext>
                </a:extLst>
              </p:cNvPr>
              <p:cNvGrpSpPr/>
              <p:nvPr/>
            </p:nvGrpSpPr>
            <p:grpSpPr>
              <a:xfrm rot="11931952">
                <a:off x="4123436" y="5777025"/>
                <a:ext cx="238929" cy="93240"/>
                <a:chOff x="795954" y="2260564"/>
                <a:chExt cx="194251" cy="75805"/>
              </a:xfrm>
            </p:grpSpPr>
            <p:cxnSp>
              <p:nvCxnSpPr>
                <p:cNvPr id="156" name="Straight Connector 155">
                  <a:extLst>
                    <a:ext uri="{FF2B5EF4-FFF2-40B4-BE49-F238E27FC236}">
                      <a16:creationId xmlns:a16="http://schemas.microsoft.com/office/drawing/2014/main" id="{B008FEF2-E4BA-F6B7-4985-13547E004AE0}"/>
                    </a:ext>
                  </a:extLst>
                </p:cNvPr>
                <p:cNvCxnSpPr>
                  <a:cxnSpLocks/>
                </p:cNvCxnSpPr>
                <p:nvPr/>
              </p:nvCxnSpPr>
              <p:spPr>
                <a:xfrm>
                  <a:off x="829119" y="2298467"/>
                  <a:ext cx="161086" cy="0"/>
                </a:xfrm>
                <a:prstGeom prst="line">
                  <a:avLst/>
                </a:prstGeom>
              </p:spPr>
              <p:style>
                <a:lnRef idx="3">
                  <a:schemeClr val="accent1"/>
                </a:lnRef>
                <a:fillRef idx="0">
                  <a:schemeClr val="accent1"/>
                </a:fillRef>
                <a:effectRef idx="2">
                  <a:schemeClr val="accent1"/>
                </a:effectRef>
                <a:fontRef idx="minor">
                  <a:schemeClr val="tx1"/>
                </a:fontRef>
              </p:style>
            </p:cxnSp>
            <p:sp>
              <p:nvSpPr>
                <p:cNvPr id="157" name="Star: 12 Points 43">
                  <a:extLst>
                    <a:ext uri="{FF2B5EF4-FFF2-40B4-BE49-F238E27FC236}">
                      <a16:creationId xmlns:a16="http://schemas.microsoft.com/office/drawing/2014/main" id="{5ED1D6AD-E66F-EC08-6906-45A0CEEAAB0C}"/>
                    </a:ext>
                  </a:extLst>
                </p:cNvPr>
                <p:cNvSpPr/>
                <p:nvPr/>
              </p:nvSpPr>
              <p:spPr>
                <a:xfrm>
                  <a:off x="795954" y="2260564"/>
                  <a:ext cx="66330" cy="75805"/>
                </a:xfrm>
                <a:prstGeom prst="star12">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03" name="Group 102">
                <a:extLst>
                  <a:ext uri="{FF2B5EF4-FFF2-40B4-BE49-F238E27FC236}">
                    <a16:creationId xmlns:a16="http://schemas.microsoft.com/office/drawing/2014/main" id="{C903461D-4099-12F6-7F5D-B4EB749463DA}"/>
                  </a:ext>
                </a:extLst>
              </p:cNvPr>
              <p:cNvGrpSpPr/>
              <p:nvPr/>
            </p:nvGrpSpPr>
            <p:grpSpPr>
              <a:xfrm rot="646759">
                <a:off x="3609299" y="5997967"/>
                <a:ext cx="238929" cy="93240"/>
                <a:chOff x="795954" y="2260564"/>
                <a:chExt cx="194251" cy="75805"/>
              </a:xfrm>
            </p:grpSpPr>
            <p:cxnSp>
              <p:nvCxnSpPr>
                <p:cNvPr id="154" name="Straight Connector 153">
                  <a:extLst>
                    <a:ext uri="{FF2B5EF4-FFF2-40B4-BE49-F238E27FC236}">
                      <a16:creationId xmlns:a16="http://schemas.microsoft.com/office/drawing/2014/main" id="{D7D8A033-6F9D-33B8-6446-80CBC0ED89A6}"/>
                    </a:ext>
                  </a:extLst>
                </p:cNvPr>
                <p:cNvCxnSpPr>
                  <a:cxnSpLocks/>
                </p:cNvCxnSpPr>
                <p:nvPr/>
              </p:nvCxnSpPr>
              <p:spPr>
                <a:xfrm>
                  <a:off x="829119" y="2298467"/>
                  <a:ext cx="161086" cy="0"/>
                </a:xfrm>
                <a:prstGeom prst="line">
                  <a:avLst/>
                </a:prstGeom>
              </p:spPr>
              <p:style>
                <a:lnRef idx="3">
                  <a:schemeClr val="accent1"/>
                </a:lnRef>
                <a:fillRef idx="0">
                  <a:schemeClr val="accent1"/>
                </a:fillRef>
                <a:effectRef idx="2">
                  <a:schemeClr val="accent1"/>
                </a:effectRef>
                <a:fontRef idx="minor">
                  <a:schemeClr val="tx1"/>
                </a:fontRef>
              </p:style>
            </p:cxnSp>
            <p:sp>
              <p:nvSpPr>
                <p:cNvPr id="155" name="Star: 12 Points 46">
                  <a:extLst>
                    <a:ext uri="{FF2B5EF4-FFF2-40B4-BE49-F238E27FC236}">
                      <a16:creationId xmlns:a16="http://schemas.microsoft.com/office/drawing/2014/main" id="{0E531DBA-E9DB-C3EA-ABB5-DF43C05332F1}"/>
                    </a:ext>
                  </a:extLst>
                </p:cNvPr>
                <p:cNvSpPr/>
                <p:nvPr/>
              </p:nvSpPr>
              <p:spPr>
                <a:xfrm>
                  <a:off x="795954" y="2260564"/>
                  <a:ext cx="66330" cy="75805"/>
                </a:xfrm>
                <a:prstGeom prst="star12">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A70161A6-06DC-6406-6137-20E52BA2262D}"/>
                  </a:ext>
                </a:extLst>
              </p:cNvPr>
              <p:cNvGrpSpPr/>
              <p:nvPr/>
            </p:nvGrpSpPr>
            <p:grpSpPr>
              <a:xfrm>
                <a:off x="3328480" y="5976447"/>
                <a:ext cx="238929" cy="93240"/>
                <a:chOff x="795954" y="2260564"/>
                <a:chExt cx="194251" cy="75805"/>
              </a:xfrm>
            </p:grpSpPr>
            <p:cxnSp>
              <p:nvCxnSpPr>
                <p:cNvPr id="152" name="Straight Connector 151">
                  <a:extLst>
                    <a:ext uri="{FF2B5EF4-FFF2-40B4-BE49-F238E27FC236}">
                      <a16:creationId xmlns:a16="http://schemas.microsoft.com/office/drawing/2014/main" id="{93D0C0BD-E0BA-10B9-2076-F34847F8A66D}"/>
                    </a:ext>
                  </a:extLst>
                </p:cNvPr>
                <p:cNvCxnSpPr>
                  <a:cxnSpLocks/>
                </p:cNvCxnSpPr>
                <p:nvPr/>
              </p:nvCxnSpPr>
              <p:spPr>
                <a:xfrm>
                  <a:off x="829119" y="2298467"/>
                  <a:ext cx="161086" cy="0"/>
                </a:xfrm>
                <a:prstGeom prst="line">
                  <a:avLst/>
                </a:prstGeom>
              </p:spPr>
              <p:style>
                <a:lnRef idx="3">
                  <a:schemeClr val="accent1"/>
                </a:lnRef>
                <a:fillRef idx="0">
                  <a:schemeClr val="accent1"/>
                </a:fillRef>
                <a:effectRef idx="2">
                  <a:schemeClr val="accent1"/>
                </a:effectRef>
                <a:fontRef idx="minor">
                  <a:schemeClr val="tx1"/>
                </a:fontRef>
              </p:style>
            </p:cxnSp>
            <p:sp>
              <p:nvSpPr>
                <p:cNvPr id="153" name="Star: 12 Points 49">
                  <a:extLst>
                    <a:ext uri="{FF2B5EF4-FFF2-40B4-BE49-F238E27FC236}">
                      <a16:creationId xmlns:a16="http://schemas.microsoft.com/office/drawing/2014/main" id="{32AB6FE7-EB2E-C5B6-65E9-7642EB7BBB4B}"/>
                    </a:ext>
                  </a:extLst>
                </p:cNvPr>
                <p:cNvSpPr/>
                <p:nvPr/>
              </p:nvSpPr>
              <p:spPr>
                <a:xfrm>
                  <a:off x="795954" y="2260564"/>
                  <a:ext cx="66330" cy="75805"/>
                </a:xfrm>
                <a:prstGeom prst="star12">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05" name="Group 104">
                <a:extLst>
                  <a:ext uri="{FF2B5EF4-FFF2-40B4-BE49-F238E27FC236}">
                    <a16:creationId xmlns:a16="http://schemas.microsoft.com/office/drawing/2014/main" id="{AAD1E965-C7C0-AD74-9247-FE3BD3B80845}"/>
                  </a:ext>
                </a:extLst>
              </p:cNvPr>
              <p:cNvGrpSpPr/>
              <p:nvPr/>
            </p:nvGrpSpPr>
            <p:grpSpPr>
              <a:xfrm>
                <a:off x="3919674" y="5324104"/>
                <a:ext cx="238929" cy="93240"/>
                <a:chOff x="795954" y="2260564"/>
                <a:chExt cx="194251" cy="75805"/>
              </a:xfrm>
            </p:grpSpPr>
            <p:cxnSp>
              <p:nvCxnSpPr>
                <p:cNvPr id="150" name="Straight Connector 149">
                  <a:extLst>
                    <a:ext uri="{FF2B5EF4-FFF2-40B4-BE49-F238E27FC236}">
                      <a16:creationId xmlns:a16="http://schemas.microsoft.com/office/drawing/2014/main" id="{96A84306-9071-93CA-7E7C-5E5972723BB2}"/>
                    </a:ext>
                  </a:extLst>
                </p:cNvPr>
                <p:cNvCxnSpPr>
                  <a:cxnSpLocks/>
                </p:cNvCxnSpPr>
                <p:nvPr/>
              </p:nvCxnSpPr>
              <p:spPr>
                <a:xfrm>
                  <a:off x="829119" y="2298467"/>
                  <a:ext cx="161086" cy="0"/>
                </a:xfrm>
                <a:prstGeom prst="line">
                  <a:avLst/>
                </a:prstGeom>
              </p:spPr>
              <p:style>
                <a:lnRef idx="3">
                  <a:schemeClr val="accent1"/>
                </a:lnRef>
                <a:fillRef idx="0">
                  <a:schemeClr val="accent1"/>
                </a:fillRef>
                <a:effectRef idx="2">
                  <a:schemeClr val="accent1"/>
                </a:effectRef>
                <a:fontRef idx="minor">
                  <a:schemeClr val="tx1"/>
                </a:fontRef>
              </p:style>
            </p:cxnSp>
            <p:sp>
              <p:nvSpPr>
                <p:cNvPr id="151" name="Star: 12 Points 52">
                  <a:extLst>
                    <a:ext uri="{FF2B5EF4-FFF2-40B4-BE49-F238E27FC236}">
                      <a16:creationId xmlns:a16="http://schemas.microsoft.com/office/drawing/2014/main" id="{2D36915C-D5A1-5A0B-C558-E5AC1864502A}"/>
                    </a:ext>
                  </a:extLst>
                </p:cNvPr>
                <p:cNvSpPr/>
                <p:nvPr/>
              </p:nvSpPr>
              <p:spPr>
                <a:xfrm>
                  <a:off x="795954" y="2260564"/>
                  <a:ext cx="66330" cy="75805"/>
                </a:xfrm>
                <a:prstGeom prst="star12">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06" name="Group 105">
                <a:extLst>
                  <a:ext uri="{FF2B5EF4-FFF2-40B4-BE49-F238E27FC236}">
                    <a16:creationId xmlns:a16="http://schemas.microsoft.com/office/drawing/2014/main" id="{7ACF47F9-4AA0-D32E-FFB6-2AB8E418034F}"/>
                  </a:ext>
                </a:extLst>
              </p:cNvPr>
              <p:cNvGrpSpPr/>
              <p:nvPr/>
            </p:nvGrpSpPr>
            <p:grpSpPr>
              <a:xfrm rot="18182273">
                <a:off x="3142941" y="5574344"/>
                <a:ext cx="238929" cy="93240"/>
                <a:chOff x="795954" y="2260564"/>
                <a:chExt cx="194251" cy="75805"/>
              </a:xfrm>
            </p:grpSpPr>
            <p:cxnSp>
              <p:nvCxnSpPr>
                <p:cNvPr id="148" name="Straight Connector 147">
                  <a:extLst>
                    <a:ext uri="{FF2B5EF4-FFF2-40B4-BE49-F238E27FC236}">
                      <a16:creationId xmlns:a16="http://schemas.microsoft.com/office/drawing/2014/main" id="{5452E469-9984-DAE7-91F3-528735493F7B}"/>
                    </a:ext>
                  </a:extLst>
                </p:cNvPr>
                <p:cNvCxnSpPr>
                  <a:cxnSpLocks/>
                </p:cNvCxnSpPr>
                <p:nvPr/>
              </p:nvCxnSpPr>
              <p:spPr>
                <a:xfrm>
                  <a:off x="829119" y="2298467"/>
                  <a:ext cx="161086" cy="0"/>
                </a:xfrm>
                <a:prstGeom prst="line">
                  <a:avLst/>
                </a:prstGeom>
              </p:spPr>
              <p:style>
                <a:lnRef idx="3">
                  <a:schemeClr val="accent1"/>
                </a:lnRef>
                <a:fillRef idx="0">
                  <a:schemeClr val="accent1"/>
                </a:fillRef>
                <a:effectRef idx="2">
                  <a:schemeClr val="accent1"/>
                </a:effectRef>
                <a:fontRef idx="minor">
                  <a:schemeClr val="tx1"/>
                </a:fontRef>
              </p:style>
            </p:cxnSp>
            <p:sp>
              <p:nvSpPr>
                <p:cNvPr id="149" name="Star: 12 Points 55">
                  <a:extLst>
                    <a:ext uri="{FF2B5EF4-FFF2-40B4-BE49-F238E27FC236}">
                      <a16:creationId xmlns:a16="http://schemas.microsoft.com/office/drawing/2014/main" id="{0EC47D4B-42D0-CD97-0BA4-69B294856B8F}"/>
                    </a:ext>
                  </a:extLst>
                </p:cNvPr>
                <p:cNvSpPr/>
                <p:nvPr/>
              </p:nvSpPr>
              <p:spPr>
                <a:xfrm>
                  <a:off x="795954" y="2260564"/>
                  <a:ext cx="66330" cy="75805"/>
                </a:xfrm>
                <a:prstGeom prst="star12">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07" name="Group 106">
                <a:extLst>
                  <a:ext uri="{FF2B5EF4-FFF2-40B4-BE49-F238E27FC236}">
                    <a16:creationId xmlns:a16="http://schemas.microsoft.com/office/drawing/2014/main" id="{C1F4E13D-FC31-EF51-A6F2-0BB8FDEFF5A7}"/>
                  </a:ext>
                </a:extLst>
              </p:cNvPr>
              <p:cNvGrpSpPr/>
              <p:nvPr/>
            </p:nvGrpSpPr>
            <p:grpSpPr>
              <a:xfrm rot="18182273">
                <a:off x="3099814" y="6102169"/>
                <a:ext cx="238929" cy="93240"/>
                <a:chOff x="795954" y="2260564"/>
                <a:chExt cx="194251" cy="75805"/>
              </a:xfrm>
            </p:grpSpPr>
            <p:cxnSp>
              <p:nvCxnSpPr>
                <p:cNvPr id="146" name="Straight Connector 145">
                  <a:extLst>
                    <a:ext uri="{FF2B5EF4-FFF2-40B4-BE49-F238E27FC236}">
                      <a16:creationId xmlns:a16="http://schemas.microsoft.com/office/drawing/2014/main" id="{297A5040-95B5-A02F-9411-EC5E7CBBCC04}"/>
                    </a:ext>
                  </a:extLst>
                </p:cNvPr>
                <p:cNvCxnSpPr>
                  <a:cxnSpLocks/>
                </p:cNvCxnSpPr>
                <p:nvPr/>
              </p:nvCxnSpPr>
              <p:spPr>
                <a:xfrm>
                  <a:off x="829119" y="2298467"/>
                  <a:ext cx="161086" cy="0"/>
                </a:xfrm>
                <a:prstGeom prst="line">
                  <a:avLst/>
                </a:prstGeom>
              </p:spPr>
              <p:style>
                <a:lnRef idx="3">
                  <a:schemeClr val="accent1"/>
                </a:lnRef>
                <a:fillRef idx="0">
                  <a:schemeClr val="accent1"/>
                </a:fillRef>
                <a:effectRef idx="2">
                  <a:schemeClr val="accent1"/>
                </a:effectRef>
                <a:fontRef idx="minor">
                  <a:schemeClr val="tx1"/>
                </a:fontRef>
              </p:style>
            </p:cxnSp>
            <p:sp>
              <p:nvSpPr>
                <p:cNvPr id="147" name="Star: 12 Points 58">
                  <a:extLst>
                    <a:ext uri="{FF2B5EF4-FFF2-40B4-BE49-F238E27FC236}">
                      <a16:creationId xmlns:a16="http://schemas.microsoft.com/office/drawing/2014/main" id="{25D5C5AD-22D8-AB88-7013-61E6293B139F}"/>
                    </a:ext>
                  </a:extLst>
                </p:cNvPr>
                <p:cNvSpPr/>
                <p:nvPr/>
              </p:nvSpPr>
              <p:spPr>
                <a:xfrm>
                  <a:off x="795954" y="2260564"/>
                  <a:ext cx="66330" cy="75805"/>
                </a:xfrm>
                <a:prstGeom prst="star12">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08" name="Group 107">
                <a:extLst>
                  <a:ext uri="{FF2B5EF4-FFF2-40B4-BE49-F238E27FC236}">
                    <a16:creationId xmlns:a16="http://schemas.microsoft.com/office/drawing/2014/main" id="{99791DFE-03C7-8F19-9227-45E6071C4E28}"/>
                  </a:ext>
                </a:extLst>
              </p:cNvPr>
              <p:cNvGrpSpPr/>
              <p:nvPr/>
            </p:nvGrpSpPr>
            <p:grpSpPr>
              <a:xfrm rot="12192225">
                <a:off x="3237610" y="5785061"/>
                <a:ext cx="238929" cy="93240"/>
                <a:chOff x="795954" y="2260564"/>
                <a:chExt cx="194251" cy="75805"/>
              </a:xfrm>
            </p:grpSpPr>
            <p:cxnSp>
              <p:nvCxnSpPr>
                <p:cNvPr id="144" name="Straight Connector 143">
                  <a:extLst>
                    <a:ext uri="{FF2B5EF4-FFF2-40B4-BE49-F238E27FC236}">
                      <a16:creationId xmlns:a16="http://schemas.microsoft.com/office/drawing/2014/main" id="{E6FA6D3B-18F2-712C-7154-07A5C62B127D}"/>
                    </a:ext>
                  </a:extLst>
                </p:cNvPr>
                <p:cNvCxnSpPr>
                  <a:cxnSpLocks/>
                </p:cNvCxnSpPr>
                <p:nvPr/>
              </p:nvCxnSpPr>
              <p:spPr>
                <a:xfrm>
                  <a:off x="829119" y="2298467"/>
                  <a:ext cx="161086" cy="0"/>
                </a:xfrm>
                <a:prstGeom prst="line">
                  <a:avLst/>
                </a:prstGeom>
              </p:spPr>
              <p:style>
                <a:lnRef idx="3">
                  <a:schemeClr val="accent1"/>
                </a:lnRef>
                <a:fillRef idx="0">
                  <a:schemeClr val="accent1"/>
                </a:fillRef>
                <a:effectRef idx="2">
                  <a:schemeClr val="accent1"/>
                </a:effectRef>
                <a:fontRef idx="minor">
                  <a:schemeClr val="tx1"/>
                </a:fontRef>
              </p:style>
            </p:cxnSp>
            <p:sp>
              <p:nvSpPr>
                <p:cNvPr id="145" name="Star: 12 Points 61">
                  <a:extLst>
                    <a:ext uri="{FF2B5EF4-FFF2-40B4-BE49-F238E27FC236}">
                      <a16:creationId xmlns:a16="http://schemas.microsoft.com/office/drawing/2014/main" id="{9F4CCBBF-9507-855E-F746-4B5782D66143}"/>
                    </a:ext>
                  </a:extLst>
                </p:cNvPr>
                <p:cNvSpPr/>
                <p:nvPr/>
              </p:nvSpPr>
              <p:spPr>
                <a:xfrm>
                  <a:off x="795954" y="2260564"/>
                  <a:ext cx="66330" cy="75805"/>
                </a:xfrm>
                <a:prstGeom prst="star12">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09" name="Group 108">
                <a:extLst>
                  <a:ext uri="{FF2B5EF4-FFF2-40B4-BE49-F238E27FC236}">
                    <a16:creationId xmlns:a16="http://schemas.microsoft.com/office/drawing/2014/main" id="{FD5BE303-5B0D-9959-AEFA-BE16DE2FDB87}"/>
                  </a:ext>
                </a:extLst>
              </p:cNvPr>
              <p:cNvGrpSpPr/>
              <p:nvPr/>
            </p:nvGrpSpPr>
            <p:grpSpPr>
              <a:xfrm rot="12192225">
                <a:off x="3234822" y="6522998"/>
                <a:ext cx="238929" cy="93240"/>
                <a:chOff x="795954" y="2260564"/>
                <a:chExt cx="194251" cy="75805"/>
              </a:xfrm>
            </p:grpSpPr>
            <p:cxnSp>
              <p:nvCxnSpPr>
                <p:cNvPr id="142" name="Straight Connector 141">
                  <a:extLst>
                    <a:ext uri="{FF2B5EF4-FFF2-40B4-BE49-F238E27FC236}">
                      <a16:creationId xmlns:a16="http://schemas.microsoft.com/office/drawing/2014/main" id="{28E7CE87-E93C-04E7-B47D-7D0DF456AC88}"/>
                    </a:ext>
                  </a:extLst>
                </p:cNvPr>
                <p:cNvCxnSpPr>
                  <a:cxnSpLocks/>
                </p:cNvCxnSpPr>
                <p:nvPr/>
              </p:nvCxnSpPr>
              <p:spPr>
                <a:xfrm>
                  <a:off x="829119" y="2298467"/>
                  <a:ext cx="161086" cy="0"/>
                </a:xfrm>
                <a:prstGeom prst="line">
                  <a:avLst/>
                </a:prstGeom>
              </p:spPr>
              <p:style>
                <a:lnRef idx="3">
                  <a:schemeClr val="accent1"/>
                </a:lnRef>
                <a:fillRef idx="0">
                  <a:schemeClr val="accent1"/>
                </a:fillRef>
                <a:effectRef idx="2">
                  <a:schemeClr val="accent1"/>
                </a:effectRef>
                <a:fontRef idx="minor">
                  <a:schemeClr val="tx1"/>
                </a:fontRef>
              </p:style>
            </p:cxnSp>
            <p:sp>
              <p:nvSpPr>
                <p:cNvPr id="143" name="Star: 12 Points 64">
                  <a:extLst>
                    <a:ext uri="{FF2B5EF4-FFF2-40B4-BE49-F238E27FC236}">
                      <a16:creationId xmlns:a16="http://schemas.microsoft.com/office/drawing/2014/main" id="{6A06E682-6436-2115-24A0-8928CE683D45}"/>
                    </a:ext>
                  </a:extLst>
                </p:cNvPr>
                <p:cNvSpPr/>
                <p:nvPr/>
              </p:nvSpPr>
              <p:spPr>
                <a:xfrm>
                  <a:off x="795954" y="2260564"/>
                  <a:ext cx="66330" cy="75805"/>
                </a:xfrm>
                <a:prstGeom prst="star12">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10" name="Group 109">
                <a:extLst>
                  <a:ext uri="{FF2B5EF4-FFF2-40B4-BE49-F238E27FC236}">
                    <a16:creationId xmlns:a16="http://schemas.microsoft.com/office/drawing/2014/main" id="{D828322B-58A4-5513-2079-DF5DC74C8A03}"/>
                  </a:ext>
                </a:extLst>
              </p:cNvPr>
              <p:cNvGrpSpPr/>
              <p:nvPr/>
            </p:nvGrpSpPr>
            <p:grpSpPr>
              <a:xfrm rot="10482419">
                <a:off x="3532013" y="5807983"/>
                <a:ext cx="238929" cy="93240"/>
                <a:chOff x="795954" y="2260564"/>
                <a:chExt cx="194251" cy="75805"/>
              </a:xfrm>
            </p:grpSpPr>
            <p:cxnSp>
              <p:nvCxnSpPr>
                <p:cNvPr id="140" name="Straight Connector 139">
                  <a:extLst>
                    <a:ext uri="{FF2B5EF4-FFF2-40B4-BE49-F238E27FC236}">
                      <a16:creationId xmlns:a16="http://schemas.microsoft.com/office/drawing/2014/main" id="{CAC25BA6-6DF8-59B4-8C9F-C29CCF023AE9}"/>
                    </a:ext>
                  </a:extLst>
                </p:cNvPr>
                <p:cNvCxnSpPr>
                  <a:cxnSpLocks/>
                </p:cNvCxnSpPr>
                <p:nvPr/>
              </p:nvCxnSpPr>
              <p:spPr>
                <a:xfrm>
                  <a:off x="829119" y="2298467"/>
                  <a:ext cx="161086" cy="0"/>
                </a:xfrm>
                <a:prstGeom prst="line">
                  <a:avLst/>
                </a:prstGeom>
              </p:spPr>
              <p:style>
                <a:lnRef idx="3">
                  <a:schemeClr val="accent1"/>
                </a:lnRef>
                <a:fillRef idx="0">
                  <a:schemeClr val="accent1"/>
                </a:fillRef>
                <a:effectRef idx="2">
                  <a:schemeClr val="accent1"/>
                </a:effectRef>
                <a:fontRef idx="minor">
                  <a:schemeClr val="tx1"/>
                </a:fontRef>
              </p:style>
            </p:cxnSp>
            <p:sp>
              <p:nvSpPr>
                <p:cNvPr id="141" name="Star: 12 Points 67">
                  <a:extLst>
                    <a:ext uri="{FF2B5EF4-FFF2-40B4-BE49-F238E27FC236}">
                      <a16:creationId xmlns:a16="http://schemas.microsoft.com/office/drawing/2014/main" id="{C8798A3D-48DE-1E4D-4EEE-BEF587FAD23F}"/>
                    </a:ext>
                  </a:extLst>
                </p:cNvPr>
                <p:cNvSpPr/>
                <p:nvPr/>
              </p:nvSpPr>
              <p:spPr>
                <a:xfrm>
                  <a:off x="795954" y="2260564"/>
                  <a:ext cx="66330" cy="75805"/>
                </a:xfrm>
                <a:prstGeom prst="star12">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11" name="Group 110">
                <a:extLst>
                  <a:ext uri="{FF2B5EF4-FFF2-40B4-BE49-F238E27FC236}">
                    <a16:creationId xmlns:a16="http://schemas.microsoft.com/office/drawing/2014/main" id="{4D9924F2-2765-4030-B4BB-2CC8828DCFEA}"/>
                  </a:ext>
                </a:extLst>
              </p:cNvPr>
              <p:cNvGrpSpPr/>
              <p:nvPr/>
            </p:nvGrpSpPr>
            <p:grpSpPr>
              <a:xfrm rot="10482419">
                <a:off x="3846516" y="5777024"/>
                <a:ext cx="238929" cy="93240"/>
                <a:chOff x="795954" y="2260564"/>
                <a:chExt cx="194251" cy="75805"/>
              </a:xfrm>
            </p:grpSpPr>
            <p:cxnSp>
              <p:nvCxnSpPr>
                <p:cNvPr id="138" name="Straight Connector 137">
                  <a:extLst>
                    <a:ext uri="{FF2B5EF4-FFF2-40B4-BE49-F238E27FC236}">
                      <a16:creationId xmlns:a16="http://schemas.microsoft.com/office/drawing/2014/main" id="{D4D7B960-35F6-73A8-809E-3A7E05B83605}"/>
                    </a:ext>
                  </a:extLst>
                </p:cNvPr>
                <p:cNvCxnSpPr>
                  <a:cxnSpLocks/>
                </p:cNvCxnSpPr>
                <p:nvPr/>
              </p:nvCxnSpPr>
              <p:spPr>
                <a:xfrm>
                  <a:off x="829119" y="2298467"/>
                  <a:ext cx="161086" cy="0"/>
                </a:xfrm>
                <a:prstGeom prst="line">
                  <a:avLst/>
                </a:prstGeom>
              </p:spPr>
              <p:style>
                <a:lnRef idx="3">
                  <a:schemeClr val="accent1"/>
                </a:lnRef>
                <a:fillRef idx="0">
                  <a:schemeClr val="accent1"/>
                </a:fillRef>
                <a:effectRef idx="2">
                  <a:schemeClr val="accent1"/>
                </a:effectRef>
                <a:fontRef idx="minor">
                  <a:schemeClr val="tx1"/>
                </a:fontRef>
              </p:style>
            </p:cxnSp>
            <p:sp>
              <p:nvSpPr>
                <p:cNvPr id="139" name="Star: 12 Points 73">
                  <a:extLst>
                    <a:ext uri="{FF2B5EF4-FFF2-40B4-BE49-F238E27FC236}">
                      <a16:creationId xmlns:a16="http://schemas.microsoft.com/office/drawing/2014/main" id="{4E7F637B-6111-3DA3-989E-832869A339FC}"/>
                    </a:ext>
                  </a:extLst>
                </p:cNvPr>
                <p:cNvSpPr/>
                <p:nvPr/>
              </p:nvSpPr>
              <p:spPr>
                <a:xfrm>
                  <a:off x="795954" y="2260564"/>
                  <a:ext cx="66330" cy="75805"/>
                </a:xfrm>
                <a:prstGeom prst="star12">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12" name="Group 111">
                <a:extLst>
                  <a:ext uri="{FF2B5EF4-FFF2-40B4-BE49-F238E27FC236}">
                    <a16:creationId xmlns:a16="http://schemas.microsoft.com/office/drawing/2014/main" id="{191EEB54-35E6-33AB-5C92-A698A8CB84FF}"/>
                  </a:ext>
                </a:extLst>
              </p:cNvPr>
              <p:cNvGrpSpPr/>
              <p:nvPr/>
            </p:nvGrpSpPr>
            <p:grpSpPr>
              <a:xfrm rot="10628067">
                <a:off x="4131757" y="6531200"/>
                <a:ext cx="238929" cy="93240"/>
                <a:chOff x="795954" y="2260564"/>
                <a:chExt cx="194251" cy="75805"/>
              </a:xfrm>
            </p:grpSpPr>
            <p:cxnSp>
              <p:nvCxnSpPr>
                <p:cNvPr id="136" name="Straight Connector 135">
                  <a:extLst>
                    <a:ext uri="{FF2B5EF4-FFF2-40B4-BE49-F238E27FC236}">
                      <a16:creationId xmlns:a16="http://schemas.microsoft.com/office/drawing/2014/main" id="{1082B3DA-D9F9-E377-F7C6-5AFDF413CD74}"/>
                    </a:ext>
                  </a:extLst>
                </p:cNvPr>
                <p:cNvCxnSpPr>
                  <a:cxnSpLocks/>
                </p:cNvCxnSpPr>
                <p:nvPr/>
              </p:nvCxnSpPr>
              <p:spPr>
                <a:xfrm>
                  <a:off x="829119" y="2298467"/>
                  <a:ext cx="161086" cy="0"/>
                </a:xfrm>
                <a:prstGeom prst="line">
                  <a:avLst/>
                </a:prstGeom>
              </p:spPr>
              <p:style>
                <a:lnRef idx="3">
                  <a:schemeClr val="accent1"/>
                </a:lnRef>
                <a:fillRef idx="0">
                  <a:schemeClr val="accent1"/>
                </a:fillRef>
                <a:effectRef idx="2">
                  <a:schemeClr val="accent1"/>
                </a:effectRef>
                <a:fontRef idx="minor">
                  <a:schemeClr val="tx1"/>
                </a:fontRef>
              </p:style>
            </p:cxnSp>
            <p:sp>
              <p:nvSpPr>
                <p:cNvPr id="137" name="Star: 12 Points 76">
                  <a:extLst>
                    <a:ext uri="{FF2B5EF4-FFF2-40B4-BE49-F238E27FC236}">
                      <a16:creationId xmlns:a16="http://schemas.microsoft.com/office/drawing/2014/main" id="{97E0A750-BF27-560E-25B8-FE219BF50AF6}"/>
                    </a:ext>
                  </a:extLst>
                </p:cNvPr>
                <p:cNvSpPr/>
                <p:nvPr/>
              </p:nvSpPr>
              <p:spPr>
                <a:xfrm>
                  <a:off x="795954" y="2260564"/>
                  <a:ext cx="66330" cy="75805"/>
                </a:xfrm>
                <a:prstGeom prst="star12">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13" name="Group 112">
                <a:extLst>
                  <a:ext uri="{FF2B5EF4-FFF2-40B4-BE49-F238E27FC236}">
                    <a16:creationId xmlns:a16="http://schemas.microsoft.com/office/drawing/2014/main" id="{0870927B-A1C0-A1B2-E38F-D3EA3A624085}"/>
                  </a:ext>
                </a:extLst>
              </p:cNvPr>
              <p:cNvGrpSpPr/>
              <p:nvPr/>
            </p:nvGrpSpPr>
            <p:grpSpPr>
              <a:xfrm rot="10628067">
                <a:off x="3841002" y="6547607"/>
                <a:ext cx="238929" cy="93240"/>
                <a:chOff x="795954" y="2260564"/>
                <a:chExt cx="194251" cy="75805"/>
              </a:xfrm>
            </p:grpSpPr>
            <p:cxnSp>
              <p:nvCxnSpPr>
                <p:cNvPr id="134" name="Straight Connector 133">
                  <a:extLst>
                    <a:ext uri="{FF2B5EF4-FFF2-40B4-BE49-F238E27FC236}">
                      <a16:creationId xmlns:a16="http://schemas.microsoft.com/office/drawing/2014/main" id="{AAC373A2-7E86-CFE7-B329-8606ACD2692B}"/>
                    </a:ext>
                  </a:extLst>
                </p:cNvPr>
                <p:cNvCxnSpPr>
                  <a:cxnSpLocks/>
                </p:cNvCxnSpPr>
                <p:nvPr/>
              </p:nvCxnSpPr>
              <p:spPr>
                <a:xfrm>
                  <a:off x="829119" y="2298467"/>
                  <a:ext cx="161086" cy="0"/>
                </a:xfrm>
                <a:prstGeom prst="line">
                  <a:avLst/>
                </a:prstGeom>
              </p:spPr>
              <p:style>
                <a:lnRef idx="3">
                  <a:schemeClr val="accent1"/>
                </a:lnRef>
                <a:fillRef idx="0">
                  <a:schemeClr val="accent1"/>
                </a:fillRef>
                <a:effectRef idx="2">
                  <a:schemeClr val="accent1"/>
                </a:effectRef>
                <a:fontRef idx="minor">
                  <a:schemeClr val="tx1"/>
                </a:fontRef>
              </p:style>
            </p:cxnSp>
            <p:sp>
              <p:nvSpPr>
                <p:cNvPr id="135" name="Star: 12 Points 79">
                  <a:extLst>
                    <a:ext uri="{FF2B5EF4-FFF2-40B4-BE49-F238E27FC236}">
                      <a16:creationId xmlns:a16="http://schemas.microsoft.com/office/drawing/2014/main" id="{0FA30DB8-3961-3CB2-D48B-3203D79F2C37}"/>
                    </a:ext>
                  </a:extLst>
                </p:cNvPr>
                <p:cNvSpPr/>
                <p:nvPr/>
              </p:nvSpPr>
              <p:spPr>
                <a:xfrm>
                  <a:off x="795954" y="2260564"/>
                  <a:ext cx="66330" cy="75805"/>
                </a:xfrm>
                <a:prstGeom prst="star12">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14" name="Group 113">
                <a:extLst>
                  <a:ext uri="{FF2B5EF4-FFF2-40B4-BE49-F238E27FC236}">
                    <a16:creationId xmlns:a16="http://schemas.microsoft.com/office/drawing/2014/main" id="{4069DC51-D191-41AA-1D5A-556B936B55C1}"/>
                  </a:ext>
                </a:extLst>
              </p:cNvPr>
              <p:cNvGrpSpPr/>
              <p:nvPr/>
            </p:nvGrpSpPr>
            <p:grpSpPr>
              <a:xfrm rot="10628067">
                <a:off x="3532016" y="6552185"/>
                <a:ext cx="238929" cy="93240"/>
                <a:chOff x="795954" y="2260564"/>
                <a:chExt cx="194251" cy="75805"/>
              </a:xfrm>
            </p:grpSpPr>
            <p:cxnSp>
              <p:nvCxnSpPr>
                <p:cNvPr id="132" name="Straight Connector 131">
                  <a:extLst>
                    <a:ext uri="{FF2B5EF4-FFF2-40B4-BE49-F238E27FC236}">
                      <a16:creationId xmlns:a16="http://schemas.microsoft.com/office/drawing/2014/main" id="{7BA7BC21-6253-1899-2232-190A597954CD}"/>
                    </a:ext>
                  </a:extLst>
                </p:cNvPr>
                <p:cNvCxnSpPr>
                  <a:cxnSpLocks/>
                </p:cNvCxnSpPr>
                <p:nvPr/>
              </p:nvCxnSpPr>
              <p:spPr>
                <a:xfrm>
                  <a:off x="829119" y="2298467"/>
                  <a:ext cx="161086" cy="0"/>
                </a:xfrm>
                <a:prstGeom prst="line">
                  <a:avLst/>
                </a:prstGeom>
              </p:spPr>
              <p:style>
                <a:lnRef idx="3">
                  <a:schemeClr val="accent1"/>
                </a:lnRef>
                <a:fillRef idx="0">
                  <a:schemeClr val="accent1"/>
                </a:fillRef>
                <a:effectRef idx="2">
                  <a:schemeClr val="accent1"/>
                </a:effectRef>
                <a:fontRef idx="minor">
                  <a:schemeClr val="tx1"/>
                </a:fontRef>
              </p:style>
            </p:cxnSp>
            <p:sp>
              <p:nvSpPr>
                <p:cNvPr id="133" name="Star: 12 Points 82">
                  <a:extLst>
                    <a:ext uri="{FF2B5EF4-FFF2-40B4-BE49-F238E27FC236}">
                      <a16:creationId xmlns:a16="http://schemas.microsoft.com/office/drawing/2014/main" id="{ADBEF30F-70A4-04CD-82CC-35A4ED387B86}"/>
                    </a:ext>
                  </a:extLst>
                </p:cNvPr>
                <p:cNvSpPr/>
                <p:nvPr/>
              </p:nvSpPr>
              <p:spPr>
                <a:xfrm>
                  <a:off x="795954" y="2260564"/>
                  <a:ext cx="66330" cy="75805"/>
                </a:xfrm>
                <a:prstGeom prst="star12">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15" name="Group 114">
                <a:extLst>
                  <a:ext uri="{FF2B5EF4-FFF2-40B4-BE49-F238E27FC236}">
                    <a16:creationId xmlns:a16="http://schemas.microsoft.com/office/drawing/2014/main" id="{8591B185-0A75-9C8D-BA38-4A90CCCE049D}"/>
                  </a:ext>
                </a:extLst>
              </p:cNvPr>
              <p:cNvGrpSpPr/>
              <p:nvPr/>
            </p:nvGrpSpPr>
            <p:grpSpPr>
              <a:xfrm rot="16200000">
                <a:off x="3047615" y="6362268"/>
                <a:ext cx="238929" cy="93240"/>
                <a:chOff x="795954" y="2260564"/>
                <a:chExt cx="194251" cy="75805"/>
              </a:xfrm>
            </p:grpSpPr>
            <p:cxnSp>
              <p:nvCxnSpPr>
                <p:cNvPr id="130" name="Straight Connector 129">
                  <a:extLst>
                    <a:ext uri="{FF2B5EF4-FFF2-40B4-BE49-F238E27FC236}">
                      <a16:creationId xmlns:a16="http://schemas.microsoft.com/office/drawing/2014/main" id="{080E3FFA-46D9-C6C7-AB76-6B2B5A9B7DB1}"/>
                    </a:ext>
                  </a:extLst>
                </p:cNvPr>
                <p:cNvCxnSpPr>
                  <a:cxnSpLocks/>
                </p:cNvCxnSpPr>
                <p:nvPr/>
              </p:nvCxnSpPr>
              <p:spPr>
                <a:xfrm>
                  <a:off x="829119" y="2298467"/>
                  <a:ext cx="161086" cy="0"/>
                </a:xfrm>
                <a:prstGeom prst="line">
                  <a:avLst/>
                </a:prstGeom>
              </p:spPr>
              <p:style>
                <a:lnRef idx="3">
                  <a:schemeClr val="accent1"/>
                </a:lnRef>
                <a:fillRef idx="0">
                  <a:schemeClr val="accent1"/>
                </a:fillRef>
                <a:effectRef idx="2">
                  <a:schemeClr val="accent1"/>
                </a:effectRef>
                <a:fontRef idx="minor">
                  <a:schemeClr val="tx1"/>
                </a:fontRef>
              </p:style>
            </p:cxnSp>
            <p:sp>
              <p:nvSpPr>
                <p:cNvPr id="131" name="Star: 12 Points 85">
                  <a:extLst>
                    <a:ext uri="{FF2B5EF4-FFF2-40B4-BE49-F238E27FC236}">
                      <a16:creationId xmlns:a16="http://schemas.microsoft.com/office/drawing/2014/main" id="{58251E71-F7B2-683B-4845-C9146ACD7C0E}"/>
                    </a:ext>
                  </a:extLst>
                </p:cNvPr>
                <p:cNvSpPr/>
                <p:nvPr/>
              </p:nvSpPr>
              <p:spPr>
                <a:xfrm>
                  <a:off x="795954" y="2260564"/>
                  <a:ext cx="66330" cy="75805"/>
                </a:xfrm>
                <a:prstGeom prst="star12">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16" name="Group 115">
                <a:extLst>
                  <a:ext uri="{FF2B5EF4-FFF2-40B4-BE49-F238E27FC236}">
                    <a16:creationId xmlns:a16="http://schemas.microsoft.com/office/drawing/2014/main" id="{29A18FB0-E812-76F4-86A7-9AC45CA04920}"/>
                  </a:ext>
                </a:extLst>
              </p:cNvPr>
              <p:cNvGrpSpPr/>
              <p:nvPr/>
            </p:nvGrpSpPr>
            <p:grpSpPr>
              <a:xfrm rot="777374">
                <a:off x="3874799" y="6013411"/>
                <a:ext cx="238929" cy="93240"/>
                <a:chOff x="795954" y="2260564"/>
                <a:chExt cx="194251" cy="75805"/>
              </a:xfrm>
            </p:grpSpPr>
            <p:cxnSp>
              <p:nvCxnSpPr>
                <p:cNvPr id="128" name="Straight Connector 127">
                  <a:extLst>
                    <a:ext uri="{FF2B5EF4-FFF2-40B4-BE49-F238E27FC236}">
                      <a16:creationId xmlns:a16="http://schemas.microsoft.com/office/drawing/2014/main" id="{D74C13B2-31CE-F84F-1E3B-4E650797DDBA}"/>
                    </a:ext>
                  </a:extLst>
                </p:cNvPr>
                <p:cNvCxnSpPr>
                  <a:cxnSpLocks/>
                </p:cNvCxnSpPr>
                <p:nvPr/>
              </p:nvCxnSpPr>
              <p:spPr>
                <a:xfrm>
                  <a:off x="829119" y="2298467"/>
                  <a:ext cx="161086" cy="0"/>
                </a:xfrm>
                <a:prstGeom prst="line">
                  <a:avLst/>
                </a:prstGeom>
              </p:spPr>
              <p:style>
                <a:lnRef idx="3">
                  <a:schemeClr val="accent1"/>
                </a:lnRef>
                <a:fillRef idx="0">
                  <a:schemeClr val="accent1"/>
                </a:fillRef>
                <a:effectRef idx="2">
                  <a:schemeClr val="accent1"/>
                </a:effectRef>
                <a:fontRef idx="minor">
                  <a:schemeClr val="tx1"/>
                </a:fontRef>
              </p:style>
            </p:cxnSp>
            <p:sp>
              <p:nvSpPr>
                <p:cNvPr id="129" name="Star: 12 Points 88">
                  <a:extLst>
                    <a:ext uri="{FF2B5EF4-FFF2-40B4-BE49-F238E27FC236}">
                      <a16:creationId xmlns:a16="http://schemas.microsoft.com/office/drawing/2014/main" id="{B37AE8B3-C1D0-5E9B-082F-7FA57847B477}"/>
                    </a:ext>
                  </a:extLst>
                </p:cNvPr>
                <p:cNvSpPr/>
                <p:nvPr/>
              </p:nvSpPr>
              <p:spPr>
                <a:xfrm>
                  <a:off x="795954" y="2260564"/>
                  <a:ext cx="66330" cy="75805"/>
                </a:xfrm>
                <a:prstGeom prst="star12">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17" name="Group 116">
                <a:extLst>
                  <a:ext uri="{FF2B5EF4-FFF2-40B4-BE49-F238E27FC236}">
                    <a16:creationId xmlns:a16="http://schemas.microsoft.com/office/drawing/2014/main" id="{887C1D0D-A814-5AE4-FAA1-78A63F8C57FB}"/>
                  </a:ext>
                </a:extLst>
              </p:cNvPr>
              <p:cNvGrpSpPr/>
              <p:nvPr/>
            </p:nvGrpSpPr>
            <p:grpSpPr>
              <a:xfrm rot="21277802">
                <a:off x="4147490" y="6011761"/>
                <a:ext cx="238929" cy="93240"/>
                <a:chOff x="795954" y="2260564"/>
                <a:chExt cx="194251" cy="75805"/>
              </a:xfrm>
            </p:grpSpPr>
            <p:cxnSp>
              <p:nvCxnSpPr>
                <p:cNvPr id="126" name="Straight Connector 125">
                  <a:extLst>
                    <a:ext uri="{FF2B5EF4-FFF2-40B4-BE49-F238E27FC236}">
                      <a16:creationId xmlns:a16="http://schemas.microsoft.com/office/drawing/2014/main" id="{E90E7C51-5CE0-6292-7FA1-CE178C1541FB}"/>
                    </a:ext>
                  </a:extLst>
                </p:cNvPr>
                <p:cNvCxnSpPr>
                  <a:cxnSpLocks/>
                </p:cNvCxnSpPr>
                <p:nvPr/>
              </p:nvCxnSpPr>
              <p:spPr>
                <a:xfrm>
                  <a:off x="829119" y="2298467"/>
                  <a:ext cx="161086" cy="0"/>
                </a:xfrm>
                <a:prstGeom prst="line">
                  <a:avLst/>
                </a:prstGeom>
              </p:spPr>
              <p:style>
                <a:lnRef idx="3">
                  <a:schemeClr val="accent1"/>
                </a:lnRef>
                <a:fillRef idx="0">
                  <a:schemeClr val="accent1"/>
                </a:fillRef>
                <a:effectRef idx="2">
                  <a:schemeClr val="accent1"/>
                </a:effectRef>
                <a:fontRef idx="minor">
                  <a:schemeClr val="tx1"/>
                </a:fontRef>
              </p:style>
            </p:cxnSp>
            <p:sp>
              <p:nvSpPr>
                <p:cNvPr id="127" name="Star: 12 Points 91">
                  <a:extLst>
                    <a:ext uri="{FF2B5EF4-FFF2-40B4-BE49-F238E27FC236}">
                      <a16:creationId xmlns:a16="http://schemas.microsoft.com/office/drawing/2014/main" id="{98110F5E-AEC4-93D3-FF72-C0E2D81C8D71}"/>
                    </a:ext>
                  </a:extLst>
                </p:cNvPr>
                <p:cNvSpPr/>
                <p:nvPr/>
              </p:nvSpPr>
              <p:spPr>
                <a:xfrm>
                  <a:off x="795954" y="2260564"/>
                  <a:ext cx="66330" cy="75805"/>
                </a:xfrm>
                <a:prstGeom prst="star12">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18" name="TextBox 117">
                <a:extLst>
                  <a:ext uri="{FF2B5EF4-FFF2-40B4-BE49-F238E27FC236}">
                    <a16:creationId xmlns:a16="http://schemas.microsoft.com/office/drawing/2014/main" id="{C765B3C3-DC36-0E0F-74D2-C4FEBBE17010}"/>
                  </a:ext>
                </a:extLst>
              </p:cNvPr>
              <p:cNvSpPr txBox="1"/>
              <p:nvPr/>
            </p:nvSpPr>
            <p:spPr>
              <a:xfrm>
                <a:off x="4139446" y="4918683"/>
                <a:ext cx="408965" cy="276999"/>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5’</a:t>
                </a:r>
              </a:p>
            </p:txBody>
          </p:sp>
          <p:sp>
            <p:nvSpPr>
              <p:cNvPr id="119" name="TextBox 118">
                <a:extLst>
                  <a:ext uri="{FF2B5EF4-FFF2-40B4-BE49-F238E27FC236}">
                    <a16:creationId xmlns:a16="http://schemas.microsoft.com/office/drawing/2014/main" id="{4CD3BD4A-7C62-50A8-728C-D2F26E4D21DA}"/>
                  </a:ext>
                </a:extLst>
              </p:cNvPr>
              <p:cNvSpPr txBox="1"/>
              <p:nvPr/>
            </p:nvSpPr>
            <p:spPr>
              <a:xfrm>
                <a:off x="4324629" y="6326965"/>
                <a:ext cx="408965"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3’</a:t>
                </a:r>
              </a:p>
            </p:txBody>
          </p:sp>
          <p:sp>
            <p:nvSpPr>
              <p:cNvPr id="120" name="TextBox 119">
                <a:extLst>
                  <a:ext uri="{FF2B5EF4-FFF2-40B4-BE49-F238E27FC236}">
                    <a16:creationId xmlns:a16="http://schemas.microsoft.com/office/drawing/2014/main" id="{6553812A-2D5D-A4BC-F6F9-F3CABD136FB8}"/>
                  </a:ext>
                </a:extLst>
              </p:cNvPr>
              <p:cNvSpPr txBox="1"/>
              <p:nvPr/>
            </p:nvSpPr>
            <p:spPr>
              <a:xfrm>
                <a:off x="2279423" y="4932241"/>
                <a:ext cx="1119217" cy="307777"/>
              </a:xfrm>
              <a:prstGeom prst="rect">
                <a:avLst/>
              </a:prstGeom>
              <a:noFill/>
            </p:spPr>
            <p:txBody>
              <a:bodyPr wrap="none" rtlCol="0">
                <a:spAutoFit/>
              </a:bodyPr>
              <a:lstStyle/>
              <a:p>
                <a:r>
                  <a:rPr lang="en-US" sz="1400" dirty="0">
                    <a:solidFill>
                      <a:schemeClr val="bg1"/>
                    </a:solidFill>
                    <a:latin typeface="Arial" panose="020B0604020202020204" pitchFamily="34" charset="0"/>
                    <a:cs typeface="Arial" panose="020B0604020202020204" pitchFamily="34" charset="0"/>
                  </a:rPr>
                  <a:t>Quasar 670</a:t>
                </a:r>
              </a:p>
            </p:txBody>
          </p:sp>
          <p:sp>
            <p:nvSpPr>
              <p:cNvPr id="121" name="TextBox 120">
                <a:extLst>
                  <a:ext uri="{FF2B5EF4-FFF2-40B4-BE49-F238E27FC236}">
                    <a16:creationId xmlns:a16="http://schemas.microsoft.com/office/drawing/2014/main" id="{8AA0965C-261C-FC8A-1DD2-370834788B08}"/>
                  </a:ext>
                </a:extLst>
              </p:cNvPr>
              <p:cNvSpPr txBox="1"/>
              <p:nvPr/>
            </p:nvSpPr>
            <p:spPr>
              <a:xfrm>
                <a:off x="2149754" y="5696164"/>
                <a:ext cx="982705" cy="307777"/>
              </a:xfrm>
              <a:prstGeom prst="rect">
                <a:avLst/>
              </a:prstGeom>
              <a:noFill/>
            </p:spPr>
            <p:txBody>
              <a:bodyPr wrap="none" rtlCol="0">
                <a:spAutoFit/>
              </a:bodyPr>
              <a:lstStyle/>
              <a:p>
                <a:r>
                  <a:rPr lang="en-US" sz="1400">
                    <a:solidFill>
                      <a:schemeClr val="bg1"/>
                    </a:solidFill>
                    <a:latin typeface="Arial" panose="020B0604020202020204" pitchFamily="34" charset="0"/>
                    <a:cs typeface="Arial" panose="020B0604020202020204" pitchFamily="34" charset="0"/>
                  </a:rPr>
                  <a:t>DNA oligo</a:t>
                </a:r>
              </a:p>
            </p:txBody>
          </p:sp>
          <p:sp>
            <p:nvSpPr>
              <p:cNvPr id="122" name="TextBox 121">
                <a:extLst>
                  <a:ext uri="{FF2B5EF4-FFF2-40B4-BE49-F238E27FC236}">
                    <a16:creationId xmlns:a16="http://schemas.microsoft.com/office/drawing/2014/main" id="{CDF3136A-6A94-0B0B-DE39-119C55F867E5}"/>
                  </a:ext>
                </a:extLst>
              </p:cNvPr>
              <p:cNvSpPr txBox="1"/>
              <p:nvPr/>
            </p:nvSpPr>
            <p:spPr>
              <a:xfrm>
                <a:off x="4383739" y="4971693"/>
                <a:ext cx="63671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mRNA</a:t>
                </a:r>
              </a:p>
            </p:txBody>
          </p:sp>
          <p:cxnSp>
            <p:nvCxnSpPr>
              <p:cNvPr id="123" name="Straight Connector 122">
                <a:extLst>
                  <a:ext uri="{FF2B5EF4-FFF2-40B4-BE49-F238E27FC236}">
                    <a16:creationId xmlns:a16="http://schemas.microsoft.com/office/drawing/2014/main" id="{808768C4-F6F9-542C-E3F1-518CC7511387}"/>
                  </a:ext>
                </a:extLst>
              </p:cNvPr>
              <p:cNvCxnSpPr>
                <a:cxnSpLocks/>
              </p:cNvCxnSpPr>
              <p:nvPr/>
            </p:nvCxnSpPr>
            <p:spPr>
              <a:xfrm>
                <a:off x="3158191" y="5218705"/>
                <a:ext cx="139027" cy="125617"/>
              </a:xfrm>
              <a:prstGeom prst="line">
                <a:avLst/>
              </a:prstGeom>
            </p:spPr>
            <p:style>
              <a:lnRef idx="2">
                <a:schemeClr val="dk1"/>
              </a:lnRef>
              <a:fillRef idx="0">
                <a:schemeClr val="dk1"/>
              </a:fillRef>
              <a:effectRef idx="1">
                <a:schemeClr val="dk1"/>
              </a:effectRef>
              <a:fontRef idx="minor">
                <a:schemeClr val="tx1"/>
              </a:fontRef>
            </p:style>
          </p:cxnSp>
          <p:cxnSp>
            <p:nvCxnSpPr>
              <p:cNvPr id="124" name="Straight Connector 123">
                <a:extLst>
                  <a:ext uri="{FF2B5EF4-FFF2-40B4-BE49-F238E27FC236}">
                    <a16:creationId xmlns:a16="http://schemas.microsoft.com/office/drawing/2014/main" id="{E54AF17D-E759-6A57-36F6-0E02BC24FAA9}"/>
                  </a:ext>
                </a:extLst>
              </p:cNvPr>
              <p:cNvCxnSpPr>
                <a:cxnSpLocks/>
                <a:stCxn id="121" idx="3"/>
              </p:cNvCxnSpPr>
              <p:nvPr/>
            </p:nvCxnSpPr>
            <p:spPr>
              <a:xfrm flipV="1">
                <a:off x="3132459" y="5823644"/>
                <a:ext cx="112026" cy="26409"/>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a:extLst>
                  <a:ext uri="{FF2B5EF4-FFF2-40B4-BE49-F238E27FC236}">
                    <a16:creationId xmlns:a16="http://schemas.microsoft.com/office/drawing/2014/main" id="{7B4161EE-EAE6-2671-0245-A7D91474B825}"/>
                  </a:ext>
                </a:extLst>
              </p:cNvPr>
              <p:cNvCxnSpPr>
                <a:cxnSpLocks/>
              </p:cNvCxnSpPr>
              <p:nvPr/>
            </p:nvCxnSpPr>
            <p:spPr>
              <a:xfrm flipH="1">
                <a:off x="4382210" y="5218705"/>
                <a:ext cx="195735" cy="102475"/>
              </a:xfrm>
              <a:prstGeom prst="line">
                <a:avLst/>
              </a:prstGeom>
            </p:spPr>
            <p:style>
              <a:lnRef idx="2">
                <a:schemeClr val="dk1"/>
              </a:lnRef>
              <a:fillRef idx="0">
                <a:schemeClr val="dk1"/>
              </a:fillRef>
              <a:effectRef idx="1">
                <a:schemeClr val="dk1"/>
              </a:effectRef>
              <a:fontRef idx="minor">
                <a:schemeClr val="tx1"/>
              </a:fontRef>
            </p:style>
          </p:cxnSp>
        </p:grpSp>
      </p:grpSp>
      <p:sp>
        <p:nvSpPr>
          <p:cNvPr id="3" name="TextBox 2">
            <a:extLst>
              <a:ext uri="{FF2B5EF4-FFF2-40B4-BE49-F238E27FC236}">
                <a16:creationId xmlns:a16="http://schemas.microsoft.com/office/drawing/2014/main" id="{D613E008-8D53-C29F-90FE-1F88FD824956}"/>
              </a:ext>
            </a:extLst>
          </p:cNvPr>
          <p:cNvSpPr txBox="1"/>
          <p:nvPr/>
        </p:nvSpPr>
        <p:spPr>
          <a:xfrm>
            <a:off x="2236197" y="3178917"/>
            <a:ext cx="521110" cy="369332"/>
          </a:xfrm>
          <a:prstGeom prst="rect">
            <a:avLst/>
          </a:prstGeom>
          <a:noFill/>
        </p:spPr>
        <p:txBody>
          <a:bodyPr wrap="square" rtlCol="0">
            <a:spAutoFit/>
          </a:bodyPr>
          <a:lstStyle/>
          <a:p>
            <a:pPr algn="ctr"/>
            <a:r>
              <a:rPr lang="en-NL">
                <a:solidFill>
                  <a:schemeClr val="bg1"/>
                </a:solidFill>
              </a:rPr>
              <a:t>LB</a:t>
            </a:r>
          </a:p>
        </p:txBody>
      </p:sp>
      <p:sp>
        <p:nvSpPr>
          <p:cNvPr id="5" name="TextBox 4">
            <a:extLst>
              <a:ext uri="{FF2B5EF4-FFF2-40B4-BE49-F238E27FC236}">
                <a16:creationId xmlns:a16="http://schemas.microsoft.com/office/drawing/2014/main" id="{353ED71D-4FA1-1AC6-73DD-9BE523189BE9}"/>
              </a:ext>
            </a:extLst>
          </p:cNvPr>
          <p:cNvSpPr txBox="1"/>
          <p:nvPr/>
        </p:nvSpPr>
        <p:spPr>
          <a:xfrm>
            <a:off x="2997549" y="3420916"/>
            <a:ext cx="2284240" cy="1200329"/>
          </a:xfrm>
          <a:prstGeom prst="rect">
            <a:avLst/>
          </a:prstGeom>
          <a:noFill/>
        </p:spPr>
        <p:txBody>
          <a:bodyPr wrap="square" rtlCol="0">
            <a:spAutoFit/>
          </a:bodyPr>
          <a:lstStyle/>
          <a:p>
            <a:pPr algn="ctr"/>
            <a:r>
              <a:rPr lang="en-NL">
                <a:solidFill>
                  <a:schemeClr val="bg1"/>
                </a:solidFill>
              </a:rPr>
              <a:t>AB medium +</a:t>
            </a:r>
          </a:p>
          <a:p>
            <a:pPr algn="ctr"/>
            <a:r>
              <a:rPr lang="en-NL">
                <a:solidFill>
                  <a:schemeClr val="bg1"/>
                </a:solidFill>
              </a:rPr>
              <a:t>thiamine, TE, uracil +</a:t>
            </a:r>
          </a:p>
          <a:p>
            <a:pPr algn="ctr"/>
            <a:r>
              <a:rPr lang="en-NL">
                <a:solidFill>
                  <a:schemeClr val="bg1"/>
                </a:solidFill>
              </a:rPr>
              <a:t>carbon source</a:t>
            </a:r>
          </a:p>
          <a:p>
            <a:pPr algn="ctr"/>
            <a:endParaRPr lang="en-NL">
              <a:solidFill>
                <a:schemeClr val="bg1"/>
              </a:solidFill>
            </a:endParaRPr>
          </a:p>
        </p:txBody>
      </p:sp>
      <p:sp>
        <p:nvSpPr>
          <p:cNvPr id="7" name="TextBox 6">
            <a:extLst>
              <a:ext uri="{FF2B5EF4-FFF2-40B4-BE49-F238E27FC236}">
                <a16:creationId xmlns:a16="http://schemas.microsoft.com/office/drawing/2014/main" id="{6DBD076F-BCF5-D019-32B5-A241B152148F}"/>
              </a:ext>
            </a:extLst>
          </p:cNvPr>
          <p:cNvSpPr txBox="1"/>
          <p:nvPr/>
        </p:nvSpPr>
        <p:spPr>
          <a:xfrm>
            <a:off x="5411489" y="3212431"/>
            <a:ext cx="619446" cy="369332"/>
          </a:xfrm>
          <a:prstGeom prst="rect">
            <a:avLst/>
          </a:prstGeom>
          <a:noFill/>
        </p:spPr>
        <p:txBody>
          <a:bodyPr wrap="square" rtlCol="0">
            <a:spAutoFit/>
          </a:bodyPr>
          <a:lstStyle/>
          <a:p>
            <a:pPr algn="ctr"/>
            <a:r>
              <a:rPr lang="en-NL">
                <a:solidFill>
                  <a:schemeClr val="bg1"/>
                </a:solidFill>
              </a:rPr>
              <a:t>PFA</a:t>
            </a:r>
          </a:p>
        </p:txBody>
      </p:sp>
      <p:cxnSp>
        <p:nvCxnSpPr>
          <p:cNvPr id="9" name="Straight Arrow Connector 8">
            <a:extLst>
              <a:ext uri="{FF2B5EF4-FFF2-40B4-BE49-F238E27FC236}">
                <a16:creationId xmlns:a16="http://schemas.microsoft.com/office/drawing/2014/main" id="{7C75E915-997B-9634-3A67-0F192931FCC8}"/>
              </a:ext>
            </a:extLst>
          </p:cNvPr>
          <p:cNvCxnSpPr/>
          <p:nvPr/>
        </p:nvCxnSpPr>
        <p:spPr>
          <a:xfrm>
            <a:off x="1691148" y="2740907"/>
            <a:ext cx="304807"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DBC238-EE80-20C3-F552-72FDA3FC799B}"/>
              </a:ext>
            </a:extLst>
          </p:cNvPr>
          <p:cNvSpPr txBox="1"/>
          <p:nvPr/>
        </p:nvSpPr>
        <p:spPr>
          <a:xfrm>
            <a:off x="7120825" y="3332056"/>
            <a:ext cx="1008689" cy="369332"/>
          </a:xfrm>
          <a:prstGeom prst="rect">
            <a:avLst/>
          </a:prstGeom>
          <a:noFill/>
        </p:spPr>
        <p:txBody>
          <a:bodyPr wrap="square" rtlCol="0">
            <a:spAutoFit/>
          </a:bodyPr>
          <a:lstStyle/>
          <a:p>
            <a:pPr algn="ctr"/>
            <a:r>
              <a:rPr lang="en-NL">
                <a:solidFill>
                  <a:schemeClr val="bg1"/>
                </a:solidFill>
              </a:rPr>
              <a:t>probes</a:t>
            </a:r>
          </a:p>
        </p:txBody>
      </p:sp>
      <p:cxnSp>
        <p:nvCxnSpPr>
          <p:cNvPr id="22" name="Straight Arrow Connector 21">
            <a:extLst>
              <a:ext uri="{FF2B5EF4-FFF2-40B4-BE49-F238E27FC236}">
                <a16:creationId xmlns:a16="http://schemas.microsoft.com/office/drawing/2014/main" id="{4A9FBBBA-8802-EBF6-4054-5F2110003286}"/>
              </a:ext>
            </a:extLst>
          </p:cNvPr>
          <p:cNvCxnSpPr/>
          <p:nvPr/>
        </p:nvCxnSpPr>
        <p:spPr>
          <a:xfrm>
            <a:off x="3072580" y="2750580"/>
            <a:ext cx="304807"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9EE12EE-5C54-BA73-535F-864BE1D1200D}"/>
              </a:ext>
            </a:extLst>
          </p:cNvPr>
          <p:cNvCxnSpPr/>
          <p:nvPr/>
        </p:nvCxnSpPr>
        <p:spPr>
          <a:xfrm>
            <a:off x="4733641" y="2759178"/>
            <a:ext cx="304807"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86E8B50-6DF7-94FD-3DED-1611827C09F2}"/>
              </a:ext>
            </a:extLst>
          </p:cNvPr>
          <p:cNvCxnSpPr/>
          <p:nvPr/>
        </p:nvCxnSpPr>
        <p:spPr>
          <a:xfrm>
            <a:off x="6218903" y="2759178"/>
            <a:ext cx="304807"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1694D2-A8EB-5824-55E7-CE9B454CC025}"/>
              </a:ext>
            </a:extLst>
          </p:cNvPr>
          <p:cNvCxnSpPr/>
          <p:nvPr/>
        </p:nvCxnSpPr>
        <p:spPr>
          <a:xfrm>
            <a:off x="8411496" y="2745688"/>
            <a:ext cx="304807"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93BB198-7F40-F665-8A17-E57838E00377}"/>
              </a:ext>
            </a:extLst>
          </p:cNvPr>
          <p:cNvSpPr txBox="1"/>
          <p:nvPr/>
        </p:nvSpPr>
        <p:spPr>
          <a:xfrm>
            <a:off x="734910" y="3160047"/>
            <a:ext cx="927300" cy="369332"/>
          </a:xfrm>
          <a:prstGeom prst="rect">
            <a:avLst/>
          </a:prstGeom>
          <a:noFill/>
        </p:spPr>
        <p:txBody>
          <a:bodyPr wrap="square" rtlCol="0">
            <a:spAutoFit/>
          </a:bodyPr>
          <a:lstStyle/>
          <a:p>
            <a:pPr algn="ctr"/>
            <a:r>
              <a:rPr lang="en-NL">
                <a:solidFill>
                  <a:schemeClr val="bg1"/>
                </a:solidFill>
              </a:rPr>
              <a:t>LB agar</a:t>
            </a:r>
          </a:p>
        </p:txBody>
      </p:sp>
    </p:spTree>
    <p:extLst>
      <p:ext uri="{BB962C8B-B14F-4D97-AF65-F5344CB8AC3E}">
        <p14:creationId xmlns:p14="http://schemas.microsoft.com/office/powerpoint/2010/main" val="1475865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347D0-8764-1709-6A0E-81CE5F1492CA}"/>
              </a:ext>
            </a:extLst>
          </p:cNvPr>
          <p:cNvSpPr>
            <a:spLocks noGrp="1"/>
          </p:cNvSpPr>
          <p:nvPr>
            <p:ph type="title"/>
          </p:nvPr>
        </p:nvSpPr>
        <p:spPr/>
        <p:txBody>
          <a:bodyPr/>
          <a:lstStyle/>
          <a:p>
            <a:r>
              <a:rPr lang="en-NL" b="1">
                <a:solidFill>
                  <a:schemeClr val="bg1"/>
                </a:solidFill>
              </a:rPr>
              <a:t>Growth rates</a:t>
            </a:r>
          </a:p>
        </p:txBody>
      </p:sp>
      <p:pic>
        <p:nvPicPr>
          <p:cNvPr id="14" name="Picture 13">
            <a:extLst>
              <a:ext uri="{FF2B5EF4-FFF2-40B4-BE49-F238E27FC236}">
                <a16:creationId xmlns:a16="http://schemas.microsoft.com/office/drawing/2014/main" id="{F8F21E5F-DC3F-EB7D-9870-664FBB4081B7}"/>
              </a:ext>
            </a:extLst>
          </p:cNvPr>
          <p:cNvPicPr>
            <a:picLocks noChangeAspect="1"/>
          </p:cNvPicPr>
          <p:nvPr/>
        </p:nvPicPr>
        <p:blipFill>
          <a:blip r:embed="rId3"/>
          <a:stretch>
            <a:fillRect/>
          </a:stretch>
        </p:blipFill>
        <p:spPr>
          <a:xfrm>
            <a:off x="838200" y="3407932"/>
            <a:ext cx="7772400" cy="1943100"/>
          </a:xfrm>
          <a:prstGeom prst="rect">
            <a:avLst/>
          </a:prstGeom>
        </p:spPr>
      </p:pic>
      <p:pic>
        <p:nvPicPr>
          <p:cNvPr id="18" name="Picture 17">
            <a:extLst>
              <a:ext uri="{FF2B5EF4-FFF2-40B4-BE49-F238E27FC236}">
                <a16:creationId xmlns:a16="http://schemas.microsoft.com/office/drawing/2014/main" id="{37F36236-3670-29EA-F14C-8705F4DEE7B7}"/>
              </a:ext>
            </a:extLst>
          </p:cNvPr>
          <p:cNvPicPr>
            <a:picLocks noChangeAspect="1"/>
          </p:cNvPicPr>
          <p:nvPr/>
        </p:nvPicPr>
        <p:blipFill>
          <a:blip r:embed="rId4"/>
          <a:stretch>
            <a:fillRect/>
          </a:stretch>
        </p:blipFill>
        <p:spPr>
          <a:xfrm>
            <a:off x="838200" y="1506968"/>
            <a:ext cx="7772400" cy="1943100"/>
          </a:xfrm>
          <a:prstGeom prst="rect">
            <a:avLst/>
          </a:prstGeom>
        </p:spPr>
      </p:pic>
      <p:sp>
        <p:nvSpPr>
          <p:cNvPr id="20" name="TextBox 19">
            <a:extLst>
              <a:ext uri="{FF2B5EF4-FFF2-40B4-BE49-F238E27FC236}">
                <a16:creationId xmlns:a16="http://schemas.microsoft.com/office/drawing/2014/main" id="{FCE69652-9018-78B5-4C56-0D6BF64423DC}"/>
              </a:ext>
            </a:extLst>
          </p:cNvPr>
          <p:cNvSpPr txBox="1"/>
          <p:nvPr/>
        </p:nvSpPr>
        <p:spPr>
          <a:xfrm>
            <a:off x="9046534" y="2572120"/>
            <a:ext cx="2307266" cy="1200329"/>
          </a:xfrm>
          <a:prstGeom prst="rect">
            <a:avLst/>
          </a:prstGeom>
          <a:noFill/>
        </p:spPr>
        <p:txBody>
          <a:bodyPr wrap="square">
            <a:spAutoFit/>
          </a:bodyPr>
          <a:lstStyle/>
          <a:p>
            <a:r>
              <a:rPr lang="en-NL">
                <a:solidFill>
                  <a:schemeClr val="bg1"/>
                </a:solidFill>
              </a:rPr>
              <a:t>glucose:    μ = 0.54</a:t>
            </a:r>
          </a:p>
          <a:p>
            <a:r>
              <a:rPr lang="en-NL">
                <a:solidFill>
                  <a:schemeClr val="bg1"/>
                </a:solidFill>
              </a:rPr>
              <a:t>glycerol:    μ = 0.32 </a:t>
            </a:r>
          </a:p>
          <a:p>
            <a:r>
              <a:rPr lang="en-NL">
                <a:solidFill>
                  <a:schemeClr val="bg1"/>
                </a:solidFill>
              </a:rPr>
              <a:t>galactose: μ = 0.17</a:t>
            </a:r>
          </a:p>
          <a:p>
            <a:r>
              <a:rPr lang="en-NL">
                <a:solidFill>
                  <a:schemeClr val="bg1"/>
                </a:solidFill>
              </a:rPr>
              <a:t>mannose: μ = 0.12</a:t>
            </a:r>
          </a:p>
        </p:txBody>
      </p:sp>
      <p:sp>
        <p:nvSpPr>
          <p:cNvPr id="21" name="TextBox 20">
            <a:extLst>
              <a:ext uri="{FF2B5EF4-FFF2-40B4-BE49-F238E27FC236}">
                <a16:creationId xmlns:a16="http://schemas.microsoft.com/office/drawing/2014/main" id="{4B6FFFE8-164D-8544-C456-412B485C738E}"/>
              </a:ext>
            </a:extLst>
          </p:cNvPr>
          <p:cNvSpPr txBox="1"/>
          <p:nvPr/>
        </p:nvSpPr>
        <p:spPr>
          <a:xfrm>
            <a:off x="2477233" y="5503869"/>
            <a:ext cx="5975803" cy="1200329"/>
          </a:xfrm>
          <a:prstGeom prst="rect">
            <a:avLst/>
          </a:prstGeom>
          <a:noFill/>
        </p:spPr>
        <p:txBody>
          <a:bodyPr wrap="none" rtlCol="0">
            <a:spAutoFit/>
          </a:bodyPr>
          <a:lstStyle/>
          <a:p>
            <a:pPr marL="285750" indent="-285750">
              <a:buFont typeface="Arial" panose="020B0604020202020204" pitchFamily="34" charset="0"/>
              <a:buChar char="•"/>
            </a:pPr>
            <a:r>
              <a:rPr lang="en-NL">
                <a:solidFill>
                  <a:schemeClr val="bg1"/>
                </a:solidFill>
                <a:hlinkClick r:id="rId5">
                  <a:extLst>
                    <a:ext uri="{A12FA001-AC4F-418D-AE19-62706E023703}">
                      <ahyp:hlinkClr xmlns:ahyp="http://schemas.microsoft.com/office/drawing/2018/hyperlinkcolor" val="tx"/>
                    </a:ext>
                  </a:extLst>
                </a:hlinkClick>
              </a:rPr>
              <a:t>Basan2020</a:t>
            </a:r>
            <a:r>
              <a:rPr lang="en-NL">
                <a:solidFill>
                  <a:schemeClr val="bg1"/>
                </a:solidFill>
              </a:rPr>
              <a:t>: MG1655 mu Glu=0.9, Gly 07, Gal 0.6, Man 0.5</a:t>
            </a:r>
          </a:p>
          <a:p>
            <a:pPr marL="285750" indent="-285750">
              <a:buFont typeface="Arial" panose="020B0604020202020204" pitchFamily="34" charset="0"/>
              <a:buChar char="•"/>
            </a:pPr>
            <a:r>
              <a:rPr lang="en-NL">
                <a:solidFill>
                  <a:schemeClr val="bg1"/>
                </a:solidFill>
                <a:hlinkClick r:id="rId6">
                  <a:extLst>
                    <a:ext uri="{A12FA001-AC4F-418D-AE19-62706E023703}">
                      <ahyp:hlinkClr xmlns:ahyp="http://schemas.microsoft.com/office/drawing/2018/hyperlinkcolor" val="tx"/>
                    </a:ext>
                  </a:extLst>
                </a:hlinkClick>
              </a:rPr>
              <a:t>Soupene200</a:t>
            </a:r>
            <a:r>
              <a:rPr lang="en-NL">
                <a:solidFill>
                  <a:schemeClr val="bg1"/>
                </a:solidFill>
              </a:rPr>
              <a:t>3: MG1655 mu Glu=0.6, Gly 0.4</a:t>
            </a:r>
          </a:p>
          <a:p>
            <a:pPr marL="742950" lvl="1" indent="-285750">
              <a:buFont typeface="Arial" panose="020B0604020202020204" pitchFamily="34" charset="0"/>
              <a:buChar char="•"/>
            </a:pPr>
            <a:r>
              <a:rPr lang="en-NL">
                <a:solidFill>
                  <a:schemeClr val="bg1"/>
                </a:solidFill>
              </a:rPr>
              <a:t>Different growth defects in different MG1655 variants</a:t>
            </a:r>
          </a:p>
          <a:p>
            <a:pPr marL="742950" lvl="1" indent="-285750">
              <a:buFont typeface="Arial" panose="020B0604020202020204" pitchFamily="34" charset="0"/>
              <a:buChar char="•"/>
            </a:pPr>
            <a:r>
              <a:rPr lang="en-NL">
                <a:solidFill>
                  <a:schemeClr val="bg1"/>
                </a:solidFill>
              </a:rPr>
              <a:t>Some strains adapt to galactose and then grow faster</a:t>
            </a:r>
          </a:p>
        </p:txBody>
      </p:sp>
    </p:spTree>
    <p:extLst>
      <p:ext uri="{BB962C8B-B14F-4D97-AF65-F5344CB8AC3E}">
        <p14:creationId xmlns:p14="http://schemas.microsoft.com/office/powerpoint/2010/main" val="2988272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1A2AB-DAC0-8B3E-4F29-BB9C0F6219D6}"/>
              </a:ext>
            </a:extLst>
          </p:cNvPr>
          <p:cNvSpPr>
            <a:spLocks noGrp="1"/>
          </p:cNvSpPr>
          <p:nvPr>
            <p:ph type="title"/>
          </p:nvPr>
        </p:nvSpPr>
        <p:spPr/>
        <p:txBody>
          <a:bodyPr/>
          <a:lstStyle/>
          <a:p>
            <a:r>
              <a:rPr lang="en-NL" b="1">
                <a:solidFill>
                  <a:schemeClr val="bg1"/>
                </a:solidFill>
              </a:rPr>
              <a:t>LB</a:t>
            </a:r>
          </a:p>
        </p:txBody>
      </p:sp>
      <p:pic>
        <p:nvPicPr>
          <p:cNvPr id="7" name="Picture 6" descr="A close-up of a microscope&#10;&#10;Description automatically generated">
            <a:extLst>
              <a:ext uri="{FF2B5EF4-FFF2-40B4-BE49-F238E27FC236}">
                <a16:creationId xmlns:a16="http://schemas.microsoft.com/office/drawing/2014/main" id="{8033E980-7AC1-AC00-DE73-F1B0DA2466E8}"/>
              </a:ext>
            </a:extLst>
          </p:cNvPr>
          <p:cNvPicPr>
            <a:picLocks noChangeAspect="1"/>
          </p:cNvPicPr>
          <p:nvPr/>
        </p:nvPicPr>
        <p:blipFill>
          <a:blip r:embed="rId3"/>
          <a:stretch>
            <a:fillRect/>
          </a:stretch>
        </p:blipFill>
        <p:spPr>
          <a:xfrm>
            <a:off x="2544417" y="740961"/>
            <a:ext cx="7556511" cy="5981637"/>
          </a:xfrm>
          <a:prstGeom prst="rect">
            <a:avLst/>
          </a:prstGeom>
        </p:spPr>
      </p:pic>
      <p:sp>
        <p:nvSpPr>
          <p:cNvPr id="9" name="TextBox 8">
            <a:extLst>
              <a:ext uri="{FF2B5EF4-FFF2-40B4-BE49-F238E27FC236}">
                <a16:creationId xmlns:a16="http://schemas.microsoft.com/office/drawing/2014/main" id="{F4FE7A3F-DFF9-82D9-567A-268935356C78}"/>
              </a:ext>
            </a:extLst>
          </p:cNvPr>
          <p:cNvSpPr txBox="1"/>
          <p:nvPr/>
        </p:nvSpPr>
        <p:spPr>
          <a:xfrm>
            <a:off x="2544417" y="217741"/>
            <a:ext cx="7556512" cy="523220"/>
          </a:xfrm>
          <a:prstGeom prst="rect">
            <a:avLst/>
          </a:prstGeom>
          <a:solidFill>
            <a:schemeClr val="bg1"/>
          </a:solidFill>
        </p:spPr>
        <p:txBody>
          <a:bodyPr wrap="square" rtlCol="0">
            <a:spAutoFit/>
          </a:bodyPr>
          <a:lstStyle/>
          <a:p>
            <a:pPr algn="ctr"/>
            <a:r>
              <a:rPr lang="en-NL" sz="2800">
                <a:solidFill>
                  <a:schemeClr val="bg1">
                    <a:lumMod val="50000"/>
                    <a:lumOff val="50000"/>
                  </a:schemeClr>
                </a:solidFill>
              </a:rPr>
              <a:t>DIC</a:t>
            </a:r>
            <a:r>
              <a:rPr lang="en-NL" sz="2800"/>
              <a:t> </a:t>
            </a:r>
            <a:r>
              <a:rPr lang="en-NL" sz="2800">
                <a:solidFill>
                  <a:srgbClr val="2A29FF"/>
                </a:solidFill>
              </a:rPr>
              <a:t>DAPI</a:t>
            </a:r>
            <a:r>
              <a:rPr lang="en-NL" sz="2800"/>
              <a:t> </a:t>
            </a:r>
            <a:r>
              <a:rPr lang="en-NL" sz="2800">
                <a:solidFill>
                  <a:srgbClr val="FF2BFF"/>
                </a:solidFill>
              </a:rPr>
              <a:t>rpoD</a:t>
            </a:r>
            <a:r>
              <a:rPr lang="en-NL" sz="2800"/>
              <a:t> </a:t>
            </a:r>
            <a:r>
              <a:rPr lang="en-NL" sz="2800">
                <a:solidFill>
                  <a:srgbClr val="00FDFF"/>
                </a:solidFill>
              </a:rPr>
              <a:t>rnlAB</a:t>
            </a:r>
            <a:r>
              <a:rPr lang="en-NL" sz="2800"/>
              <a:t> </a:t>
            </a:r>
            <a:r>
              <a:rPr lang="en-NL" sz="2800">
                <a:solidFill>
                  <a:srgbClr val="FFFF00"/>
                </a:solidFill>
              </a:rPr>
              <a:t>hipBA</a:t>
            </a:r>
            <a:r>
              <a:rPr lang="en-NL" sz="2800"/>
              <a:t> scale bar: 2 µm</a:t>
            </a:r>
          </a:p>
        </p:txBody>
      </p:sp>
    </p:spTree>
    <p:extLst>
      <p:ext uri="{BB962C8B-B14F-4D97-AF65-F5344CB8AC3E}">
        <p14:creationId xmlns:p14="http://schemas.microsoft.com/office/powerpoint/2010/main" val="2553990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D475C-A550-A195-BDAD-3AB357257BD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DCE85E0-4AAF-4DD9-53A1-240A1E1AC26D}"/>
              </a:ext>
            </a:extLst>
          </p:cNvPr>
          <p:cNvSpPr txBox="1"/>
          <p:nvPr/>
        </p:nvSpPr>
        <p:spPr>
          <a:xfrm>
            <a:off x="3200400" y="3971038"/>
            <a:ext cx="471254" cy="369332"/>
          </a:xfrm>
          <a:prstGeom prst="rect">
            <a:avLst/>
          </a:prstGeom>
          <a:noFill/>
        </p:spPr>
        <p:txBody>
          <a:bodyPr wrap="square" rtlCol="0">
            <a:spAutoFit/>
          </a:bodyPr>
          <a:lstStyle/>
          <a:p>
            <a:r>
              <a:rPr lang="en-NL"/>
              <a:t>LB</a:t>
            </a:r>
          </a:p>
        </p:txBody>
      </p:sp>
      <p:grpSp>
        <p:nvGrpSpPr>
          <p:cNvPr id="14" name="Group 13">
            <a:extLst>
              <a:ext uri="{FF2B5EF4-FFF2-40B4-BE49-F238E27FC236}">
                <a16:creationId xmlns:a16="http://schemas.microsoft.com/office/drawing/2014/main" id="{D9C5C2FF-C17A-4B85-CC8E-B8B328671DCF}"/>
              </a:ext>
            </a:extLst>
          </p:cNvPr>
          <p:cNvGrpSpPr/>
          <p:nvPr/>
        </p:nvGrpSpPr>
        <p:grpSpPr>
          <a:xfrm>
            <a:off x="2124997" y="703695"/>
            <a:ext cx="8033660" cy="5978197"/>
            <a:chOff x="1559567" y="73903"/>
            <a:chExt cx="8739501" cy="6713660"/>
          </a:xfrm>
        </p:grpSpPr>
        <p:pic>
          <p:nvPicPr>
            <p:cNvPr id="39" name="Picture 38" descr="GLU">
              <a:extLst>
                <a:ext uri="{FF2B5EF4-FFF2-40B4-BE49-F238E27FC236}">
                  <a16:creationId xmlns:a16="http://schemas.microsoft.com/office/drawing/2014/main" id="{B677A00A-47F7-8F67-60DB-DD23B01845E0}"/>
                </a:ext>
              </a:extLst>
            </p:cNvPr>
            <p:cNvPicPr>
              <a:picLocks noChangeAspect="1"/>
            </p:cNvPicPr>
            <p:nvPr/>
          </p:nvPicPr>
          <p:blipFill>
            <a:blip r:embed="rId3"/>
            <a:stretch>
              <a:fillRect/>
            </a:stretch>
          </p:blipFill>
          <p:spPr>
            <a:xfrm>
              <a:off x="2181063" y="73903"/>
              <a:ext cx="3605601" cy="3353130"/>
            </a:xfrm>
            <a:prstGeom prst="rect">
              <a:avLst/>
            </a:prstGeom>
          </p:spPr>
        </p:pic>
        <p:pic>
          <p:nvPicPr>
            <p:cNvPr id="60" name="Picture 59" descr="GLY&#10;">
              <a:extLst>
                <a:ext uri="{FF2B5EF4-FFF2-40B4-BE49-F238E27FC236}">
                  <a16:creationId xmlns:a16="http://schemas.microsoft.com/office/drawing/2014/main" id="{4450DA88-56CF-DCC9-7062-A37E95FF7307}"/>
                </a:ext>
              </a:extLst>
            </p:cNvPr>
            <p:cNvPicPr>
              <a:picLocks noChangeAspect="1"/>
            </p:cNvPicPr>
            <p:nvPr/>
          </p:nvPicPr>
          <p:blipFill>
            <a:blip r:embed="rId4"/>
            <a:srcRect l="450"/>
            <a:stretch/>
          </p:blipFill>
          <p:spPr>
            <a:xfrm>
              <a:off x="5852025" y="73903"/>
              <a:ext cx="3589976" cy="3353130"/>
            </a:xfrm>
            <a:prstGeom prst="rect">
              <a:avLst/>
            </a:prstGeom>
          </p:spPr>
        </p:pic>
        <p:pic>
          <p:nvPicPr>
            <p:cNvPr id="62" name="Picture 61" descr="GAL&#10;">
              <a:extLst>
                <a:ext uri="{FF2B5EF4-FFF2-40B4-BE49-F238E27FC236}">
                  <a16:creationId xmlns:a16="http://schemas.microsoft.com/office/drawing/2014/main" id="{DA25F891-048A-EA2F-7780-CA71206B95C3}"/>
                </a:ext>
              </a:extLst>
            </p:cNvPr>
            <p:cNvPicPr>
              <a:picLocks noChangeAspect="1"/>
            </p:cNvPicPr>
            <p:nvPr/>
          </p:nvPicPr>
          <p:blipFill>
            <a:blip r:embed="rId5"/>
            <a:stretch>
              <a:fillRect/>
            </a:stretch>
          </p:blipFill>
          <p:spPr>
            <a:xfrm>
              <a:off x="2181063" y="3476612"/>
              <a:ext cx="3605601" cy="3310951"/>
            </a:xfrm>
            <a:prstGeom prst="rect">
              <a:avLst/>
            </a:prstGeom>
          </p:spPr>
        </p:pic>
        <p:pic>
          <p:nvPicPr>
            <p:cNvPr id="64" name="Picture 63" descr="MAN">
              <a:extLst>
                <a:ext uri="{FF2B5EF4-FFF2-40B4-BE49-F238E27FC236}">
                  <a16:creationId xmlns:a16="http://schemas.microsoft.com/office/drawing/2014/main" id="{3225FA42-B934-D602-0586-E2EB0BD05FDF}"/>
                </a:ext>
              </a:extLst>
            </p:cNvPr>
            <p:cNvPicPr>
              <a:picLocks noChangeAspect="1"/>
            </p:cNvPicPr>
            <p:nvPr/>
          </p:nvPicPr>
          <p:blipFill>
            <a:blip r:embed="rId6"/>
            <a:srcRect t="2365"/>
            <a:stretch/>
          </p:blipFill>
          <p:spPr>
            <a:xfrm>
              <a:off x="5845831" y="3467854"/>
              <a:ext cx="3605600" cy="3310952"/>
            </a:xfrm>
            <a:prstGeom prst="rect">
              <a:avLst/>
            </a:prstGeom>
          </p:spPr>
        </p:pic>
        <p:sp>
          <p:nvSpPr>
            <p:cNvPr id="4" name="TextBox 3">
              <a:extLst>
                <a:ext uri="{FF2B5EF4-FFF2-40B4-BE49-F238E27FC236}">
                  <a16:creationId xmlns:a16="http://schemas.microsoft.com/office/drawing/2014/main" id="{621C5882-EFD8-82A5-DCCF-6B57B7A83754}"/>
                </a:ext>
              </a:extLst>
            </p:cNvPr>
            <p:cNvSpPr txBox="1"/>
            <p:nvPr/>
          </p:nvSpPr>
          <p:spPr>
            <a:xfrm>
              <a:off x="1559567" y="1653420"/>
              <a:ext cx="621496" cy="369332"/>
            </a:xfrm>
            <a:prstGeom prst="rect">
              <a:avLst/>
            </a:prstGeom>
            <a:noFill/>
          </p:spPr>
          <p:txBody>
            <a:bodyPr wrap="square" rtlCol="0">
              <a:spAutoFit/>
            </a:bodyPr>
            <a:lstStyle/>
            <a:p>
              <a:pPr algn="ctr"/>
              <a:r>
                <a:rPr lang="en-NL">
                  <a:solidFill>
                    <a:schemeClr val="bg1"/>
                  </a:solidFill>
                </a:rPr>
                <a:t>GLU</a:t>
              </a:r>
            </a:p>
          </p:txBody>
        </p:sp>
        <p:sp>
          <p:nvSpPr>
            <p:cNvPr id="5" name="TextBox 4">
              <a:extLst>
                <a:ext uri="{FF2B5EF4-FFF2-40B4-BE49-F238E27FC236}">
                  <a16:creationId xmlns:a16="http://schemas.microsoft.com/office/drawing/2014/main" id="{4FD3AAB6-C93D-C0A6-0A98-1ECC959EFA1D}"/>
                </a:ext>
              </a:extLst>
            </p:cNvPr>
            <p:cNvSpPr txBox="1"/>
            <p:nvPr/>
          </p:nvSpPr>
          <p:spPr>
            <a:xfrm>
              <a:off x="9442001" y="1658960"/>
              <a:ext cx="621496" cy="369332"/>
            </a:xfrm>
            <a:prstGeom prst="rect">
              <a:avLst/>
            </a:prstGeom>
            <a:noFill/>
          </p:spPr>
          <p:txBody>
            <a:bodyPr wrap="square" rtlCol="0">
              <a:spAutoFit/>
            </a:bodyPr>
            <a:lstStyle/>
            <a:p>
              <a:pPr algn="ctr"/>
              <a:r>
                <a:rPr lang="en-NL">
                  <a:solidFill>
                    <a:schemeClr val="bg1"/>
                  </a:solidFill>
                </a:rPr>
                <a:t>GLY</a:t>
              </a:r>
            </a:p>
          </p:txBody>
        </p:sp>
        <p:sp>
          <p:nvSpPr>
            <p:cNvPr id="6" name="TextBox 5">
              <a:extLst>
                <a:ext uri="{FF2B5EF4-FFF2-40B4-BE49-F238E27FC236}">
                  <a16:creationId xmlns:a16="http://schemas.microsoft.com/office/drawing/2014/main" id="{3FA35822-CCE6-F682-5B2B-0B47A5F2D52D}"/>
                </a:ext>
              </a:extLst>
            </p:cNvPr>
            <p:cNvSpPr txBox="1"/>
            <p:nvPr/>
          </p:nvSpPr>
          <p:spPr>
            <a:xfrm>
              <a:off x="1559568" y="4821884"/>
              <a:ext cx="621496" cy="369332"/>
            </a:xfrm>
            <a:prstGeom prst="rect">
              <a:avLst/>
            </a:prstGeom>
            <a:noFill/>
          </p:spPr>
          <p:txBody>
            <a:bodyPr wrap="square" rtlCol="0">
              <a:spAutoFit/>
            </a:bodyPr>
            <a:lstStyle/>
            <a:p>
              <a:pPr algn="ctr"/>
              <a:r>
                <a:rPr lang="en-NL">
                  <a:solidFill>
                    <a:schemeClr val="bg1"/>
                  </a:solidFill>
                </a:rPr>
                <a:t>GAL</a:t>
              </a:r>
            </a:p>
          </p:txBody>
        </p:sp>
        <p:sp>
          <p:nvSpPr>
            <p:cNvPr id="7" name="TextBox 6">
              <a:extLst>
                <a:ext uri="{FF2B5EF4-FFF2-40B4-BE49-F238E27FC236}">
                  <a16:creationId xmlns:a16="http://schemas.microsoft.com/office/drawing/2014/main" id="{E691C629-72EE-3807-1A4D-C6C860ADCCB6}"/>
                </a:ext>
              </a:extLst>
            </p:cNvPr>
            <p:cNvSpPr txBox="1"/>
            <p:nvPr/>
          </p:nvSpPr>
          <p:spPr>
            <a:xfrm>
              <a:off x="9306378" y="4776448"/>
              <a:ext cx="992690" cy="414769"/>
            </a:xfrm>
            <a:prstGeom prst="rect">
              <a:avLst/>
            </a:prstGeom>
            <a:noFill/>
          </p:spPr>
          <p:txBody>
            <a:bodyPr wrap="square" rtlCol="0">
              <a:spAutoFit/>
            </a:bodyPr>
            <a:lstStyle/>
            <a:p>
              <a:pPr algn="ctr"/>
              <a:r>
                <a:rPr lang="en-NL">
                  <a:solidFill>
                    <a:schemeClr val="bg1"/>
                  </a:solidFill>
                </a:rPr>
                <a:t>MAN</a:t>
              </a:r>
            </a:p>
          </p:txBody>
        </p:sp>
      </p:grpSp>
      <p:sp>
        <p:nvSpPr>
          <p:cNvPr id="27" name="TextBox 26">
            <a:extLst>
              <a:ext uri="{FF2B5EF4-FFF2-40B4-BE49-F238E27FC236}">
                <a16:creationId xmlns:a16="http://schemas.microsoft.com/office/drawing/2014/main" id="{DFD60BF6-C6BA-5B7A-8CAD-3244ACEED73E}"/>
              </a:ext>
            </a:extLst>
          </p:cNvPr>
          <p:cNvSpPr txBox="1"/>
          <p:nvPr/>
        </p:nvSpPr>
        <p:spPr>
          <a:xfrm>
            <a:off x="2232439" y="118419"/>
            <a:ext cx="7556512" cy="523220"/>
          </a:xfrm>
          <a:prstGeom prst="rect">
            <a:avLst/>
          </a:prstGeom>
          <a:solidFill>
            <a:schemeClr val="bg1"/>
          </a:solidFill>
        </p:spPr>
        <p:txBody>
          <a:bodyPr wrap="square" rtlCol="0">
            <a:spAutoFit/>
          </a:bodyPr>
          <a:lstStyle/>
          <a:p>
            <a:pPr algn="ctr"/>
            <a:r>
              <a:rPr lang="en-NL" sz="2800">
                <a:solidFill>
                  <a:schemeClr val="bg1">
                    <a:lumMod val="50000"/>
                    <a:lumOff val="50000"/>
                  </a:schemeClr>
                </a:solidFill>
              </a:rPr>
              <a:t>DIC</a:t>
            </a:r>
            <a:r>
              <a:rPr lang="en-NL" sz="2800"/>
              <a:t> </a:t>
            </a:r>
            <a:r>
              <a:rPr lang="en-NL" sz="2800">
                <a:solidFill>
                  <a:srgbClr val="2A29FF"/>
                </a:solidFill>
              </a:rPr>
              <a:t>DAPI</a:t>
            </a:r>
            <a:r>
              <a:rPr lang="en-NL" sz="2800"/>
              <a:t> </a:t>
            </a:r>
            <a:r>
              <a:rPr lang="en-NL" sz="2800">
                <a:solidFill>
                  <a:srgbClr val="FF2BFF"/>
                </a:solidFill>
              </a:rPr>
              <a:t>rpoD</a:t>
            </a:r>
            <a:r>
              <a:rPr lang="en-NL" sz="2800"/>
              <a:t> </a:t>
            </a:r>
            <a:r>
              <a:rPr lang="en-NL" sz="2800">
                <a:solidFill>
                  <a:srgbClr val="00FDFF"/>
                </a:solidFill>
              </a:rPr>
              <a:t>rnlAB</a:t>
            </a:r>
            <a:r>
              <a:rPr lang="en-NL" sz="2800"/>
              <a:t> </a:t>
            </a:r>
            <a:r>
              <a:rPr lang="en-NL" sz="2800">
                <a:solidFill>
                  <a:srgbClr val="FFFF00"/>
                </a:solidFill>
              </a:rPr>
              <a:t>hipBA</a:t>
            </a:r>
            <a:r>
              <a:rPr lang="en-NL" sz="2800"/>
              <a:t> scale bar: 5 µm</a:t>
            </a:r>
          </a:p>
        </p:txBody>
      </p:sp>
    </p:spTree>
    <p:extLst>
      <p:ext uri="{BB962C8B-B14F-4D97-AF65-F5344CB8AC3E}">
        <p14:creationId xmlns:p14="http://schemas.microsoft.com/office/powerpoint/2010/main" val="3917575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43654-F40E-9DF1-D436-9110939AB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F32C88-A1C7-B23D-6DE0-A57BA4E3AA24}"/>
              </a:ext>
            </a:extLst>
          </p:cNvPr>
          <p:cNvSpPr>
            <a:spLocks noGrp="1"/>
          </p:cNvSpPr>
          <p:nvPr>
            <p:ph type="title"/>
          </p:nvPr>
        </p:nvSpPr>
        <p:spPr>
          <a:xfrm>
            <a:off x="1006936" y="840658"/>
            <a:ext cx="3932237" cy="899652"/>
          </a:xfrm>
        </p:spPr>
        <p:txBody>
          <a:bodyPr/>
          <a:lstStyle/>
          <a:p>
            <a:r>
              <a:rPr lang="en-NL">
                <a:solidFill>
                  <a:schemeClr val="bg1"/>
                </a:solidFill>
              </a:rPr>
              <a:t>Analysis pipeline</a:t>
            </a:r>
          </a:p>
        </p:txBody>
      </p:sp>
      <p:sp>
        <p:nvSpPr>
          <p:cNvPr id="4" name="Text Placeholder 3">
            <a:extLst>
              <a:ext uri="{FF2B5EF4-FFF2-40B4-BE49-F238E27FC236}">
                <a16:creationId xmlns:a16="http://schemas.microsoft.com/office/drawing/2014/main" id="{04AE0633-3F79-7EBA-3276-9EDC115FE408}"/>
              </a:ext>
            </a:extLst>
          </p:cNvPr>
          <p:cNvSpPr>
            <a:spLocks noGrp="1"/>
          </p:cNvSpPr>
          <p:nvPr>
            <p:ph type="body" sz="half" idx="2"/>
          </p:nvPr>
        </p:nvSpPr>
        <p:spPr>
          <a:xfrm>
            <a:off x="1291623" y="1911811"/>
            <a:ext cx="3362862" cy="3811588"/>
          </a:xfrm>
        </p:spPr>
        <p:txBody>
          <a:bodyPr/>
          <a:lstStyle/>
          <a:p>
            <a:r>
              <a:rPr lang="en-NL">
                <a:solidFill>
                  <a:schemeClr val="bg1"/>
                </a:solidFill>
              </a:rPr>
              <a:t>For each channel:</a:t>
            </a:r>
          </a:p>
          <a:p>
            <a:pPr marL="285750" indent="-285750">
              <a:buFontTx/>
              <a:buChar char="-"/>
            </a:pPr>
            <a:r>
              <a:rPr lang="en-NL">
                <a:solidFill>
                  <a:schemeClr val="bg1"/>
                </a:solidFill>
              </a:rPr>
              <a:t>remove backgound noise ✅</a:t>
            </a:r>
          </a:p>
          <a:p>
            <a:pPr marL="285750" indent="-285750">
              <a:buFontTx/>
              <a:buChar char="-"/>
            </a:pPr>
            <a:r>
              <a:rPr lang="en-NL">
                <a:solidFill>
                  <a:schemeClr val="bg1"/>
                </a:solidFill>
              </a:rPr>
              <a:t>detect spots</a:t>
            </a:r>
          </a:p>
          <a:p>
            <a:pPr marL="285750" indent="-285750">
              <a:buFontTx/>
              <a:buChar char="-"/>
            </a:pPr>
            <a:r>
              <a:rPr lang="en-NL">
                <a:solidFill>
                  <a:schemeClr val="bg1"/>
                </a:solidFill>
              </a:rPr>
              <a:t>decompose spots</a:t>
            </a:r>
          </a:p>
          <a:p>
            <a:pPr marL="285750" indent="-285750">
              <a:buFontTx/>
              <a:buChar char="-"/>
            </a:pPr>
            <a:r>
              <a:rPr lang="en-NL">
                <a:solidFill>
                  <a:schemeClr val="bg1"/>
                </a:solidFill>
              </a:rPr>
              <a:t>assign to cell mask</a:t>
            </a:r>
          </a:p>
          <a:p>
            <a:pPr marL="285750" indent="-285750">
              <a:buFontTx/>
              <a:buChar char="-"/>
            </a:pPr>
            <a:r>
              <a:rPr lang="en-NL">
                <a:solidFill>
                  <a:schemeClr val="bg1"/>
                </a:solidFill>
              </a:rPr>
              <a:t>count</a:t>
            </a:r>
          </a:p>
          <a:p>
            <a:pPr marL="285750" indent="-285750">
              <a:buFontTx/>
              <a:buChar char="-"/>
            </a:pPr>
            <a:endParaRPr lang="en-NL">
              <a:solidFill>
                <a:schemeClr val="bg1"/>
              </a:solidFill>
            </a:endParaRPr>
          </a:p>
          <a:p>
            <a:r>
              <a:rPr lang="en-NL">
                <a:solidFill>
                  <a:schemeClr val="bg1"/>
                </a:solidFill>
              </a:rPr>
              <a:t>DIC picture:</a:t>
            </a:r>
          </a:p>
          <a:p>
            <a:pPr marL="285750" indent="-285750">
              <a:buFontTx/>
              <a:buChar char="-"/>
            </a:pPr>
            <a:r>
              <a:rPr lang="en-NL">
                <a:solidFill>
                  <a:schemeClr val="bg1"/>
                </a:solidFill>
              </a:rPr>
              <a:t>segment</a:t>
            </a:r>
          </a:p>
          <a:p>
            <a:pPr marL="285750" indent="-285750">
              <a:buFontTx/>
              <a:buChar char="-"/>
            </a:pPr>
            <a:r>
              <a:rPr lang="en-NL">
                <a:solidFill>
                  <a:schemeClr val="bg1"/>
                </a:solidFill>
              </a:rPr>
              <a:t>postprocess</a:t>
            </a:r>
          </a:p>
          <a:p>
            <a:endParaRPr lang="en-NL"/>
          </a:p>
        </p:txBody>
      </p:sp>
      <p:pic>
        <p:nvPicPr>
          <p:cNvPr id="9" name="Picture 8" descr="A group of small blue and purple objects&#10;&#10;Description automatically generated">
            <a:extLst>
              <a:ext uri="{FF2B5EF4-FFF2-40B4-BE49-F238E27FC236}">
                <a16:creationId xmlns:a16="http://schemas.microsoft.com/office/drawing/2014/main" id="{EDF0E5BA-78C3-829E-89BC-7084D05D2257}"/>
              </a:ext>
            </a:extLst>
          </p:cNvPr>
          <p:cNvPicPr>
            <a:picLocks noChangeAspect="1"/>
          </p:cNvPicPr>
          <p:nvPr/>
        </p:nvPicPr>
        <p:blipFill>
          <a:blip r:embed="rId3"/>
          <a:stretch>
            <a:fillRect/>
          </a:stretch>
        </p:blipFill>
        <p:spPr>
          <a:xfrm>
            <a:off x="4071600" y="410400"/>
            <a:ext cx="7772400" cy="6039026"/>
          </a:xfrm>
          <a:prstGeom prst="rect">
            <a:avLst/>
          </a:prstGeom>
        </p:spPr>
      </p:pic>
    </p:spTree>
    <p:extLst>
      <p:ext uri="{BB962C8B-B14F-4D97-AF65-F5344CB8AC3E}">
        <p14:creationId xmlns:p14="http://schemas.microsoft.com/office/powerpoint/2010/main" val="789615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82D00-D7A3-C7C3-A9F5-B8F4D6017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2E7B2B-5552-A343-2DE4-F8CBB57E0D6D}"/>
              </a:ext>
            </a:extLst>
          </p:cNvPr>
          <p:cNvSpPr>
            <a:spLocks noGrp="1"/>
          </p:cNvSpPr>
          <p:nvPr>
            <p:ph type="title"/>
          </p:nvPr>
        </p:nvSpPr>
        <p:spPr>
          <a:xfrm>
            <a:off x="1006936" y="840658"/>
            <a:ext cx="3932237" cy="899652"/>
          </a:xfrm>
        </p:spPr>
        <p:txBody>
          <a:bodyPr/>
          <a:lstStyle/>
          <a:p>
            <a:r>
              <a:rPr lang="en-NL">
                <a:solidFill>
                  <a:schemeClr val="bg1"/>
                </a:solidFill>
              </a:rPr>
              <a:t>Analysis pipeline</a:t>
            </a:r>
          </a:p>
        </p:txBody>
      </p:sp>
      <p:sp>
        <p:nvSpPr>
          <p:cNvPr id="4" name="Text Placeholder 3">
            <a:extLst>
              <a:ext uri="{FF2B5EF4-FFF2-40B4-BE49-F238E27FC236}">
                <a16:creationId xmlns:a16="http://schemas.microsoft.com/office/drawing/2014/main" id="{85B9554E-2A4F-48C8-4640-E56A1490EE0B}"/>
              </a:ext>
            </a:extLst>
          </p:cNvPr>
          <p:cNvSpPr>
            <a:spLocks noGrp="1"/>
          </p:cNvSpPr>
          <p:nvPr>
            <p:ph type="body" sz="half" idx="2"/>
          </p:nvPr>
        </p:nvSpPr>
        <p:spPr>
          <a:xfrm>
            <a:off x="1291623" y="1911811"/>
            <a:ext cx="3362862" cy="3812400"/>
          </a:xfrm>
        </p:spPr>
        <p:txBody>
          <a:bodyPr>
            <a:normAutofit/>
          </a:bodyPr>
          <a:lstStyle/>
          <a:p>
            <a:r>
              <a:rPr lang="en-NL">
                <a:solidFill>
                  <a:schemeClr val="bg1"/>
                </a:solidFill>
              </a:rPr>
              <a:t>For each channel:</a:t>
            </a:r>
          </a:p>
          <a:p>
            <a:pPr marL="285750" indent="-285750">
              <a:buFontTx/>
              <a:buChar char="-"/>
            </a:pPr>
            <a:r>
              <a:rPr lang="en-NL">
                <a:solidFill>
                  <a:schemeClr val="bg1"/>
                </a:solidFill>
              </a:rPr>
              <a:t>remove backgound noise ✅</a:t>
            </a:r>
          </a:p>
          <a:p>
            <a:pPr marL="285750" indent="-285750">
              <a:buFontTx/>
              <a:buChar char="-"/>
            </a:pPr>
            <a:r>
              <a:rPr lang="en-NL">
                <a:solidFill>
                  <a:schemeClr val="bg1"/>
                </a:solidFill>
              </a:rPr>
              <a:t>detect spots ✅</a:t>
            </a:r>
          </a:p>
          <a:p>
            <a:pPr marL="285750" indent="-285750">
              <a:buFontTx/>
              <a:buChar char="-"/>
            </a:pPr>
            <a:r>
              <a:rPr lang="en-NL">
                <a:solidFill>
                  <a:schemeClr val="bg1"/>
                </a:solidFill>
              </a:rPr>
              <a:t>decompose spots </a:t>
            </a:r>
          </a:p>
          <a:p>
            <a:pPr marL="285750" indent="-285750">
              <a:buFontTx/>
              <a:buChar char="-"/>
            </a:pPr>
            <a:r>
              <a:rPr lang="en-NL">
                <a:solidFill>
                  <a:schemeClr val="bg1"/>
                </a:solidFill>
              </a:rPr>
              <a:t>assign to cell mask</a:t>
            </a:r>
          </a:p>
          <a:p>
            <a:pPr marL="285750" indent="-285750">
              <a:buFontTx/>
              <a:buChar char="-"/>
            </a:pPr>
            <a:r>
              <a:rPr lang="en-NL">
                <a:solidFill>
                  <a:schemeClr val="bg1"/>
                </a:solidFill>
              </a:rPr>
              <a:t>count</a:t>
            </a:r>
          </a:p>
          <a:p>
            <a:pPr marL="285750" indent="-285750">
              <a:buFontTx/>
              <a:buChar char="-"/>
            </a:pPr>
            <a:endParaRPr lang="en-NL">
              <a:solidFill>
                <a:schemeClr val="bg1"/>
              </a:solidFill>
            </a:endParaRPr>
          </a:p>
          <a:p>
            <a:r>
              <a:rPr lang="en-NL">
                <a:solidFill>
                  <a:schemeClr val="bg1"/>
                </a:solidFill>
              </a:rPr>
              <a:t>DIC picture:</a:t>
            </a:r>
          </a:p>
          <a:p>
            <a:pPr marL="285750" indent="-285750">
              <a:buFontTx/>
              <a:buChar char="-"/>
            </a:pPr>
            <a:r>
              <a:rPr lang="en-NL">
                <a:solidFill>
                  <a:schemeClr val="bg1"/>
                </a:solidFill>
              </a:rPr>
              <a:t>segment</a:t>
            </a:r>
          </a:p>
          <a:p>
            <a:pPr marL="285750" indent="-285750">
              <a:buFontTx/>
              <a:buChar char="-"/>
            </a:pPr>
            <a:r>
              <a:rPr lang="en-NL">
                <a:solidFill>
                  <a:schemeClr val="bg1"/>
                </a:solidFill>
              </a:rPr>
              <a:t>postprocess</a:t>
            </a:r>
          </a:p>
          <a:p>
            <a:endParaRPr lang="en-NL"/>
          </a:p>
        </p:txBody>
      </p:sp>
      <p:pic>
        <p:nvPicPr>
          <p:cNvPr id="5" name="Picture 4" descr="A group of small dots&#10;&#10;Description automatically generated with medium confidence">
            <a:extLst>
              <a:ext uri="{FF2B5EF4-FFF2-40B4-BE49-F238E27FC236}">
                <a16:creationId xmlns:a16="http://schemas.microsoft.com/office/drawing/2014/main" id="{98DF1742-1B21-E507-2330-F75323F70C7C}"/>
              </a:ext>
            </a:extLst>
          </p:cNvPr>
          <p:cNvPicPr>
            <a:picLocks noChangeAspect="1"/>
          </p:cNvPicPr>
          <p:nvPr/>
        </p:nvPicPr>
        <p:blipFill>
          <a:blip r:embed="rId2"/>
          <a:stretch>
            <a:fillRect/>
          </a:stretch>
        </p:blipFill>
        <p:spPr>
          <a:xfrm>
            <a:off x="4071600" y="410400"/>
            <a:ext cx="7772400" cy="6039026"/>
          </a:xfrm>
          <a:prstGeom prst="rect">
            <a:avLst/>
          </a:prstGeom>
        </p:spPr>
      </p:pic>
    </p:spTree>
    <p:extLst>
      <p:ext uri="{BB962C8B-B14F-4D97-AF65-F5344CB8AC3E}">
        <p14:creationId xmlns:p14="http://schemas.microsoft.com/office/powerpoint/2010/main" val="2468106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D44AB-F7B0-509B-02FE-70DB96A3B8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A8D373-F6E7-180E-36D8-140E80B04A0D}"/>
              </a:ext>
            </a:extLst>
          </p:cNvPr>
          <p:cNvSpPr>
            <a:spLocks noGrp="1"/>
          </p:cNvSpPr>
          <p:nvPr>
            <p:ph type="title"/>
          </p:nvPr>
        </p:nvSpPr>
        <p:spPr>
          <a:xfrm>
            <a:off x="1006936" y="840658"/>
            <a:ext cx="3932237" cy="899652"/>
          </a:xfrm>
        </p:spPr>
        <p:txBody>
          <a:bodyPr/>
          <a:lstStyle/>
          <a:p>
            <a:r>
              <a:rPr lang="en-NL">
                <a:solidFill>
                  <a:schemeClr val="bg1"/>
                </a:solidFill>
              </a:rPr>
              <a:t>Analysis pipeline</a:t>
            </a:r>
          </a:p>
        </p:txBody>
      </p:sp>
      <p:sp>
        <p:nvSpPr>
          <p:cNvPr id="4" name="Text Placeholder 3">
            <a:extLst>
              <a:ext uri="{FF2B5EF4-FFF2-40B4-BE49-F238E27FC236}">
                <a16:creationId xmlns:a16="http://schemas.microsoft.com/office/drawing/2014/main" id="{48C9A4A4-2C29-0CCF-298D-7479DCA46A6F}"/>
              </a:ext>
            </a:extLst>
          </p:cNvPr>
          <p:cNvSpPr>
            <a:spLocks noGrp="1"/>
          </p:cNvSpPr>
          <p:nvPr>
            <p:ph type="body" sz="half" idx="2"/>
          </p:nvPr>
        </p:nvSpPr>
        <p:spPr>
          <a:xfrm>
            <a:off x="1291623" y="1911811"/>
            <a:ext cx="3362862" cy="3812400"/>
          </a:xfrm>
        </p:spPr>
        <p:txBody>
          <a:bodyPr>
            <a:normAutofit/>
          </a:bodyPr>
          <a:lstStyle/>
          <a:p>
            <a:r>
              <a:rPr lang="en-NL">
                <a:solidFill>
                  <a:schemeClr val="bg1"/>
                </a:solidFill>
              </a:rPr>
              <a:t>For each channel:</a:t>
            </a:r>
          </a:p>
          <a:p>
            <a:pPr marL="285750" indent="-285750">
              <a:buFontTx/>
              <a:buChar char="-"/>
            </a:pPr>
            <a:r>
              <a:rPr lang="en-NL">
                <a:solidFill>
                  <a:schemeClr val="bg1"/>
                </a:solidFill>
              </a:rPr>
              <a:t>remove backgound noise ✅</a:t>
            </a:r>
          </a:p>
          <a:p>
            <a:pPr marL="285750" indent="-285750">
              <a:buFontTx/>
              <a:buChar char="-"/>
            </a:pPr>
            <a:r>
              <a:rPr lang="en-NL">
                <a:solidFill>
                  <a:schemeClr val="bg1"/>
                </a:solidFill>
              </a:rPr>
              <a:t>detect spots ✅</a:t>
            </a:r>
          </a:p>
          <a:p>
            <a:pPr marL="285750" indent="-285750">
              <a:buFontTx/>
              <a:buChar char="-"/>
            </a:pPr>
            <a:r>
              <a:rPr lang="en-NL">
                <a:solidFill>
                  <a:schemeClr val="bg1"/>
                </a:solidFill>
              </a:rPr>
              <a:t>decompose spots ✅</a:t>
            </a:r>
          </a:p>
          <a:p>
            <a:pPr marL="285750" indent="-285750">
              <a:buFontTx/>
              <a:buChar char="-"/>
            </a:pPr>
            <a:r>
              <a:rPr lang="en-NL">
                <a:solidFill>
                  <a:schemeClr val="bg1"/>
                </a:solidFill>
              </a:rPr>
              <a:t>assign to cell mask</a:t>
            </a:r>
          </a:p>
          <a:p>
            <a:pPr marL="285750" indent="-285750">
              <a:buFontTx/>
              <a:buChar char="-"/>
            </a:pPr>
            <a:r>
              <a:rPr lang="en-NL">
                <a:solidFill>
                  <a:schemeClr val="bg1"/>
                </a:solidFill>
              </a:rPr>
              <a:t>count</a:t>
            </a:r>
          </a:p>
          <a:p>
            <a:pPr marL="285750" indent="-285750">
              <a:buFontTx/>
              <a:buChar char="-"/>
            </a:pPr>
            <a:endParaRPr lang="en-NL">
              <a:solidFill>
                <a:schemeClr val="bg1"/>
              </a:solidFill>
            </a:endParaRPr>
          </a:p>
          <a:p>
            <a:r>
              <a:rPr lang="en-NL">
                <a:solidFill>
                  <a:schemeClr val="bg1"/>
                </a:solidFill>
              </a:rPr>
              <a:t>DIC picture:</a:t>
            </a:r>
          </a:p>
          <a:p>
            <a:pPr marL="285750" indent="-285750">
              <a:buFontTx/>
              <a:buChar char="-"/>
            </a:pPr>
            <a:r>
              <a:rPr lang="en-NL">
                <a:solidFill>
                  <a:schemeClr val="bg1"/>
                </a:solidFill>
              </a:rPr>
              <a:t>segment</a:t>
            </a:r>
          </a:p>
          <a:p>
            <a:pPr marL="285750" indent="-285750">
              <a:buFontTx/>
              <a:buChar char="-"/>
            </a:pPr>
            <a:r>
              <a:rPr lang="en-NL">
                <a:solidFill>
                  <a:schemeClr val="bg1"/>
                </a:solidFill>
              </a:rPr>
              <a:t>postprocess</a:t>
            </a:r>
          </a:p>
          <a:p>
            <a:endParaRPr lang="en-NL"/>
          </a:p>
        </p:txBody>
      </p:sp>
      <p:pic>
        <p:nvPicPr>
          <p:cNvPr id="6" name="Picture 5">
            <a:extLst>
              <a:ext uri="{FF2B5EF4-FFF2-40B4-BE49-F238E27FC236}">
                <a16:creationId xmlns:a16="http://schemas.microsoft.com/office/drawing/2014/main" id="{232FB82A-1B42-4EDB-F033-A29D5971D8B7}"/>
              </a:ext>
            </a:extLst>
          </p:cNvPr>
          <p:cNvPicPr>
            <a:picLocks noChangeAspect="1"/>
          </p:cNvPicPr>
          <p:nvPr/>
        </p:nvPicPr>
        <p:blipFill>
          <a:blip r:embed="rId3"/>
          <a:stretch>
            <a:fillRect/>
          </a:stretch>
        </p:blipFill>
        <p:spPr>
          <a:xfrm>
            <a:off x="4071601" y="934507"/>
            <a:ext cx="7772400" cy="5513093"/>
          </a:xfrm>
          <a:prstGeom prst="rect">
            <a:avLst/>
          </a:prstGeom>
        </p:spPr>
      </p:pic>
    </p:spTree>
    <p:extLst>
      <p:ext uri="{BB962C8B-B14F-4D97-AF65-F5344CB8AC3E}">
        <p14:creationId xmlns:p14="http://schemas.microsoft.com/office/powerpoint/2010/main" val="1032048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409D9-99F8-388B-9EBA-5E5ADA470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70AE0-07EF-B4BA-433B-7E351944C3C6}"/>
              </a:ext>
            </a:extLst>
          </p:cNvPr>
          <p:cNvSpPr>
            <a:spLocks noGrp="1"/>
          </p:cNvSpPr>
          <p:nvPr>
            <p:ph type="title"/>
          </p:nvPr>
        </p:nvSpPr>
        <p:spPr>
          <a:xfrm>
            <a:off x="1006936" y="840658"/>
            <a:ext cx="3932237" cy="899652"/>
          </a:xfrm>
        </p:spPr>
        <p:txBody>
          <a:bodyPr/>
          <a:lstStyle/>
          <a:p>
            <a:r>
              <a:rPr lang="en-NL">
                <a:solidFill>
                  <a:schemeClr val="bg1"/>
                </a:solidFill>
              </a:rPr>
              <a:t>Analysis pipeline</a:t>
            </a:r>
          </a:p>
        </p:txBody>
      </p:sp>
      <p:sp>
        <p:nvSpPr>
          <p:cNvPr id="4" name="Text Placeholder 3">
            <a:extLst>
              <a:ext uri="{FF2B5EF4-FFF2-40B4-BE49-F238E27FC236}">
                <a16:creationId xmlns:a16="http://schemas.microsoft.com/office/drawing/2014/main" id="{A8262810-EC27-B3BE-F839-3D4FC2DC132D}"/>
              </a:ext>
            </a:extLst>
          </p:cNvPr>
          <p:cNvSpPr>
            <a:spLocks noGrp="1"/>
          </p:cNvSpPr>
          <p:nvPr>
            <p:ph type="body" sz="half" idx="2"/>
          </p:nvPr>
        </p:nvSpPr>
        <p:spPr>
          <a:xfrm>
            <a:off x="1291623" y="1911811"/>
            <a:ext cx="3362862" cy="3811588"/>
          </a:xfrm>
        </p:spPr>
        <p:txBody>
          <a:bodyPr>
            <a:normAutofit/>
          </a:bodyPr>
          <a:lstStyle/>
          <a:p>
            <a:r>
              <a:rPr lang="en-NL">
                <a:solidFill>
                  <a:schemeClr val="bg1"/>
                </a:solidFill>
              </a:rPr>
              <a:t>For each channel:</a:t>
            </a:r>
          </a:p>
          <a:p>
            <a:pPr marL="285750" indent="-285750">
              <a:buFontTx/>
              <a:buChar char="-"/>
            </a:pPr>
            <a:r>
              <a:rPr lang="en-NL">
                <a:solidFill>
                  <a:schemeClr val="bg1"/>
                </a:solidFill>
              </a:rPr>
              <a:t>remove backgound noise ✅</a:t>
            </a:r>
          </a:p>
          <a:p>
            <a:pPr marL="285750" indent="-285750">
              <a:buFontTx/>
              <a:buChar char="-"/>
            </a:pPr>
            <a:r>
              <a:rPr lang="en-NL">
                <a:solidFill>
                  <a:schemeClr val="bg1"/>
                </a:solidFill>
              </a:rPr>
              <a:t>detect spots ✅</a:t>
            </a:r>
          </a:p>
          <a:p>
            <a:pPr marL="285750" indent="-285750">
              <a:buFontTx/>
              <a:buChar char="-"/>
            </a:pPr>
            <a:r>
              <a:rPr lang="en-NL">
                <a:solidFill>
                  <a:schemeClr val="bg1"/>
                </a:solidFill>
              </a:rPr>
              <a:t>decompose spots ✅</a:t>
            </a:r>
          </a:p>
          <a:p>
            <a:pPr marL="285750" indent="-285750">
              <a:buFontTx/>
              <a:buChar char="-"/>
            </a:pPr>
            <a:r>
              <a:rPr lang="en-NL">
                <a:solidFill>
                  <a:schemeClr val="bg1"/>
                </a:solidFill>
              </a:rPr>
              <a:t>assign to cell mask ✅</a:t>
            </a:r>
          </a:p>
          <a:p>
            <a:pPr marL="285750" indent="-285750">
              <a:buFontTx/>
              <a:buChar char="-"/>
            </a:pPr>
            <a:r>
              <a:rPr lang="en-NL">
                <a:solidFill>
                  <a:schemeClr val="bg1"/>
                </a:solidFill>
              </a:rPr>
              <a:t>count ✅</a:t>
            </a:r>
          </a:p>
          <a:p>
            <a:pPr marL="285750" indent="-285750">
              <a:buFontTx/>
              <a:buChar char="-"/>
            </a:pPr>
            <a:endParaRPr lang="en-NL">
              <a:solidFill>
                <a:schemeClr val="bg1"/>
              </a:solidFill>
            </a:endParaRPr>
          </a:p>
          <a:p>
            <a:r>
              <a:rPr lang="en-NL">
                <a:solidFill>
                  <a:schemeClr val="bg1"/>
                </a:solidFill>
              </a:rPr>
              <a:t>DIC picture:</a:t>
            </a:r>
          </a:p>
          <a:p>
            <a:pPr marL="285750" indent="-285750">
              <a:buFontTx/>
              <a:buChar char="-"/>
            </a:pPr>
            <a:r>
              <a:rPr lang="en-NL">
                <a:solidFill>
                  <a:schemeClr val="bg1"/>
                </a:solidFill>
              </a:rPr>
              <a:t>segment ✅</a:t>
            </a:r>
          </a:p>
          <a:p>
            <a:pPr marL="285750" indent="-285750">
              <a:buFontTx/>
              <a:buChar char="-"/>
            </a:pPr>
            <a:r>
              <a:rPr lang="en-NL">
                <a:solidFill>
                  <a:schemeClr val="bg1"/>
                </a:solidFill>
              </a:rPr>
              <a:t>postprocess ✅</a:t>
            </a:r>
            <a:endParaRPr lang="en-NL"/>
          </a:p>
        </p:txBody>
      </p:sp>
      <p:pic>
        <p:nvPicPr>
          <p:cNvPr id="13" name="Picture 12" descr="A group of colorful bacteria&#10;&#10;Description automatically generated">
            <a:extLst>
              <a:ext uri="{FF2B5EF4-FFF2-40B4-BE49-F238E27FC236}">
                <a16:creationId xmlns:a16="http://schemas.microsoft.com/office/drawing/2014/main" id="{2DF06C45-D612-963D-9E76-47C33F427735}"/>
              </a:ext>
            </a:extLst>
          </p:cNvPr>
          <p:cNvPicPr>
            <a:picLocks noChangeAspect="1"/>
          </p:cNvPicPr>
          <p:nvPr/>
        </p:nvPicPr>
        <p:blipFill>
          <a:blip r:embed="rId3"/>
          <a:stretch>
            <a:fillRect/>
          </a:stretch>
        </p:blipFill>
        <p:spPr>
          <a:xfrm>
            <a:off x="4071600" y="410400"/>
            <a:ext cx="7772400" cy="6039026"/>
          </a:xfrm>
          <a:prstGeom prst="rect">
            <a:avLst/>
          </a:prstGeom>
        </p:spPr>
      </p:pic>
    </p:spTree>
    <p:extLst>
      <p:ext uri="{BB962C8B-B14F-4D97-AF65-F5344CB8AC3E}">
        <p14:creationId xmlns:p14="http://schemas.microsoft.com/office/powerpoint/2010/main" val="4194148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1A104-7173-BCD5-BDA6-EE5AAADC566C}"/>
              </a:ext>
            </a:extLst>
          </p:cNvPr>
          <p:cNvSpPr>
            <a:spLocks noGrp="1"/>
          </p:cNvSpPr>
          <p:nvPr>
            <p:ph type="title"/>
          </p:nvPr>
        </p:nvSpPr>
        <p:spPr/>
        <p:txBody>
          <a:bodyPr/>
          <a:lstStyle/>
          <a:p>
            <a:r>
              <a:rPr lang="en-NL" b="1">
                <a:solidFill>
                  <a:schemeClr val="bg1"/>
                </a:solidFill>
              </a:rPr>
              <a:t>Persister cells</a:t>
            </a:r>
          </a:p>
        </p:txBody>
      </p:sp>
      <p:sp>
        <p:nvSpPr>
          <p:cNvPr id="15" name="TextBox 14">
            <a:extLst>
              <a:ext uri="{FF2B5EF4-FFF2-40B4-BE49-F238E27FC236}">
                <a16:creationId xmlns:a16="http://schemas.microsoft.com/office/drawing/2014/main" id="{FD09B0DD-E5C0-199A-0A5E-869D3A347A9E}"/>
              </a:ext>
            </a:extLst>
          </p:cNvPr>
          <p:cNvSpPr txBox="1"/>
          <p:nvPr/>
        </p:nvSpPr>
        <p:spPr>
          <a:xfrm>
            <a:off x="2338086" y="1794076"/>
            <a:ext cx="8836733" cy="4154984"/>
          </a:xfrm>
          <a:prstGeom prst="rect">
            <a:avLst/>
          </a:prstGeom>
          <a:noFill/>
        </p:spPr>
        <p:txBody>
          <a:bodyPr wrap="square" rtlCol="0">
            <a:spAutoFit/>
          </a:bodyPr>
          <a:lstStyle/>
          <a:p>
            <a:pPr marL="171450" indent="-171450" algn="l" rtl="0" fontAlgn="base">
              <a:buFont typeface="Arial" panose="020B0604020202020204" pitchFamily="34" charset="0"/>
              <a:buChar char="•"/>
            </a:pPr>
            <a:r>
              <a:rPr lang="en-US" sz="2400" dirty="0">
                <a:solidFill>
                  <a:schemeClr val="bg1"/>
                </a:solidFill>
                <a:latin typeface="Calibri" panose="020F0502020204030204" pitchFamily="34" charset="0"/>
              </a:rPr>
              <a:t>A</a:t>
            </a:r>
            <a:r>
              <a:rPr lang="en-US" sz="2400" b="0" i="0" u="none" strike="noStrike" dirty="0">
                <a:solidFill>
                  <a:schemeClr val="bg1"/>
                </a:solidFill>
                <a:effectLst/>
                <a:latin typeface="Calibri" panose="020F0502020204030204" pitchFamily="34" charset="0"/>
              </a:rPr>
              <a:t> subpopulation of cells that enter a dormant state in which they stop growing</a:t>
            </a:r>
          </a:p>
          <a:p>
            <a:pPr marL="171450" indent="-171450" algn="l" rtl="0" fontAlgn="base">
              <a:buFont typeface="Arial" panose="020B0604020202020204" pitchFamily="34" charset="0"/>
              <a:buChar char="•"/>
            </a:pPr>
            <a:r>
              <a:rPr lang="en-US" sz="2400" dirty="0">
                <a:solidFill>
                  <a:schemeClr val="bg1"/>
                </a:solidFill>
                <a:latin typeface="Calibri" panose="020F0502020204030204" pitchFamily="34" charset="0"/>
              </a:rPr>
              <a:t>Transient</a:t>
            </a:r>
            <a:r>
              <a:rPr lang="en-US" sz="2400" b="0" i="0" u="none" strike="noStrike" dirty="0">
                <a:solidFill>
                  <a:schemeClr val="bg1"/>
                </a:solidFill>
                <a:effectLst/>
                <a:latin typeface="Calibri" panose="020F0502020204030204" pitchFamily="34" charset="0"/>
              </a:rPr>
              <a:t> behavior: persister cells can resume growth at some point in time</a:t>
            </a:r>
          </a:p>
          <a:p>
            <a:pPr marL="171450" indent="-171450" algn="l" rtl="0" fontAlgn="base">
              <a:buFont typeface="Arial" panose="020B0604020202020204" pitchFamily="34" charset="0"/>
              <a:buChar char="•"/>
            </a:pPr>
            <a:r>
              <a:rPr lang="en-US" sz="2400" dirty="0">
                <a:solidFill>
                  <a:schemeClr val="bg1"/>
                </a:solidFill>
                <a:latin typeface="Calibri" panose="020F0502020204030204" pitchFamily="34" charset="0"/>
              </a:rPr>
              <a:t>Causes antibiotic persistence (chronic infections)</a:t>
            </a:r>
          </a:p>
          <a:p>
            <a:pPr marL="171450" indent="-171450" algn="l" rtl="0" fontAlgn="base">
              <a:buFont typeface="Arial" panose="020B0604020202020204" pitchFamily="34" charset="0"/>
              <a:buChar char="•"/>
            </a:pPr>
            <a:r>
              <a:rPr lang="en-US" sz="2400" dirty="0">
                <a:solidFill>
                  <a:schemeClr val="bg1"/>
                </a:solidFill>
                <a:latin typeface="Calibri" panose="020F0502020204030204" pitchFamily="34" charset="0"/>
              </a:rPr>
              <a:t>Facilitates the evolution of antibiotic resistance (mutation)</a:t>
            </a:r>
          </a:p>
          <a:p>
            <a:pPr marL="171450" indent="-171450" fontAlgn="base">
              <a:buFont typeface="Arial" panose="020B0604020202020204" pitchFamily="34" charset="0"/>
              <a:buChar char="•"/>
            </a:pPr>
            <a:r>
              <a:rPr lang="en-US" sz="2400" dirty="0">
                <a:solidFill>
                  <a:schemeClr val="bg1"/>
                </a:solidFill>
                <a:latin typeface="Calibri" panose="020F0502020204030204" pitchFamily="34" charset="0"/>
              </a:rPr>
              <a:t>Stress is a trigger (e.g. lack of nutrients, high cell number, acid stress)</a:t>
            </a:r>
          </a:p>
          <a:p>
            <a:pPr marL="171450" indent="-171450" fontAlgn="base">
              <a:buFont typeface="Arial" panose="020B0604020202020204" pitchFamily="34" charset="0"/>
              <a:buChar char="•"/>
            </a:pPr>
            <a:r>
              <a:rPr lang="en-US" sz="2400" dirty="0">
                <a:solidFill>
                  <a:schemeClr val="bg1"/>
                </a:solidFill>
                <a:latin typeface="Calibri" panose="020F0502020204030204" pitchFamily="34" charset="0"/>
              </a:rPr>
              <a:t>Toxin-Antitoxin systems might be involved</a:t>
            </a:r>
          </a:p>
          <a:p>
            <a:pPr algn="l" rtl="0" fontAlgn="base"/>
            <a:endParaRPr lang="en-US" sz="2400" b="0" i="0" u="none" strike="noStrike" dirty="0">
              <a:solidFill>
                <a:schemeClr val="bg1"/>
              </a:solidFill>
              <a:effectLst/>
              <a:latin typeface="Calibri" panose="020F0502020204030204" pitchFamily="34" charset="0"/>
            </a:endParaRPr>
          </a:p>
          <a:p>
            <a:pPr marL="171450" indent="-171450" algn="l" rtl="0" fontAlgn="base">
              <a:buFont typeface="Arial" panose="020B0604020202020204" pitchFamily="34" charset="0"/>
              <a:buChar char="•"/>
            </a:pPr>
            <a:endParaRPr lang="en-US" sz="2400" b="0" i="0"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693692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A670A-9262-AFAF-824E-CA11AF1A8778}"/>
              </a:ext>
            </a:extLst>
          </p:cNvPr>
          <p:cNvSpPr>
            <a:spLocks noGrp="1"/>
          </p:cNvSpPr>
          <p:nvPr>
            <p:ph type="title"/>
          </p:nvPr>
        </p:nvSpPr>
        <p:spPr/>
        <p:txBody>
          <a:bodyPr/>
          <a:lstStyle/>
          <a:p>
            <a:r>
              <a:rPr lang="en-NL">
                <a:solidFill>
                  <a:schemeClr val="bg1"/>
                </a:solidFill>
              </a:rPr>
              <a:t>Tooling</a:t>
            </a:r>
          </a:p>
        </p:txBody>
      </p:sp>
      <p:sp>
        <p:nvSpPr>
          <p:cNvPr id="8" name="TextBox 7">
            <a:extLst>
              <a:ext uri="{FF2B5EF4-FFF2-40B4-BE49-F238E27FC236}">
                <a16:creationId xmlns:a16="http://schemas.microsoft.com/office/drawing/2014/main" id="{260F5852-1B38-7239-001F-A54FE8D4AB8D}"/>
              </a:ext>
            </a:extLst>
          </p:cNvPr>
          <p:cNvSpPr txBox="1"/>
          <p:nvPr/>
        </p:nvSpPr>
        <p:spPr>
          <a:xfrm>
            <a:off x="839788" y="2364074"/>
            <a:ext cx="2301720" cy="2862322"/>
          </a:xfrm>
          <a:prstGeom prst="rect">
            <a:avLst/>
          </a:prstGeom>
          <a:noFill/>
        </p:spPr>
        <p:txBody>
          <a:bodyPr wrap="none" rtlCol="0">
            <a:spAutoFit/>
          </a:bodyPr>
          <a:lstStyle/>
          <a:p>
            <a:pPr marL="285750" indent="-285750">
              <a:buFont typeface="Arial" panose="020B0604020202020204" pitchFamily="34" charset="0"/>
              <a:buChar char="•"/>
            </a:pPr>
            <a:r>
              <a:rPr lang="en-NL">
                <a:solidFill>
                  <a:schemeClr val="bg1"/>
                </a:solidFill>
              </a:rPr>
              <a:t>multiple processing</a:t>
            </a:r>
          </a:p>
          <a:p>
            <a:pPr marL="742950" lvl="1" indent="-285750">
              <a:buFont typeface="Arial" panose="020B0604020202020204" pitchFamily="34" charset="0"/>
              <a:buChar char="•"/>
            </a:pPr>
            <a:r>
              <a:rPr lang="en-NL">
                <a:solidFill>
                  <a:schemeClr val="bg1"/>
                </a:solidFill>
              </a:rPr>
              <a:t>#channels</a:t>
            </a:r>
          </a:p>
          <a:p>
            <a:pPr marL="742950" lvl="1" indent="-285750">
              <a:buFont typeface="Arial" panose="020B0604020202020204" pitchFamily="34" charset="0"/>
              <a:buChar char="•"/>
            </a:pPr>
            <a:r>
              <a:rPr lang="en-NL">
                <a:solidFill>
                  <a:schemeClr val="bg1"/>
                </a:solidFill>
              </a:rPr>
              <a:t>#conditions</a:t>
            </a:r>
          </a:p>
          <a:p>
            <a:pPr marL="742950" lvl="1" indent="-285750">
              <a:buFont typeface="Arial" panose="020B0604020202020204" pitchFamily="34" charset="0"/>
              <a:buChar char="•"/>
            </a:pPr>
            <a:r>
              <a:rPr lang="en-NL">
                <a:solidFill>
                  <a:schemeClr val="bg1"/>
                </a:solidFill>
              </a:rPr>
              <a:t>#pictures</a:t>
            </a:r>
          </a:p>
          <a:p>
            <a:pPr marL="285750" indent="-285750">
              <a:buFont typeface="Arial" panose="020B0604020202020204" pitchFamily="34" charset="0"/>
              <a:buChar char="•"/>
            </a:pPr>
            <a:r>
              <a:rPr lang="en-NL">
                <a:solidFill>
                  <a:schemeClr val="bg1"/>
                </a:solidFill>
              </a:rPr>
              <a:t>tune </a:t>
            </a:r>
          </a:p>
          <a:p>
            <a:pPr marL="742950" lvl="1" indent="-285750">
              <a:buFont typeface="Arial" panose="020B0604020202020204" pitchFamily="34" charset="0"/>
              <a:buChar char="•"/>
            </a:pPr>
            <a:r>
              <a:rPr lang="en-NL">
                <a:solidFill>
                  <a:schemeClr val="bg1"/>
                </a:solidFill>
              </a:rPr>
              <a:t>focus</a:t>
            </a:r>
          </a:p>
          <a:p>
            <a:pPr marL="742950" lvl="1" indent="-285750">
              <a:buFont typeface="Arial" panose="020B0604020202020204" pitchFamily="34" charset="0"/>
              <a:buChar char="•"/>
            </a:pPr>
            <a:r>
              <a:rPr lang="en-NL">
                <a:solidFill>
                  <a:schemeClr val="bg1"/>
                </a:solidFill>
              </a:rPr>
              <a:t>filtering</a:t>
            </a:r>
          </a:p>
          <a:p>
            <a:pPr marL="742950" lvl="1" indent="-285750">
              <a:buFont typeface="Arial" panose="020B0604020202020204" pitchFamily="34" charset="0"/>
              <a:buChar char="•"/>
            </a:pPr>
            <a:r>
              <a:rPr lang="en-NL">
                <a:solidFill>
                  <a:schemeClr val="bg1"/>
                </a:solidFill>
              </a:rPr>
              <a:t>threshold</a:t>
            </a:r>
          </a:p>
          <a:p>
            <a:pPr marL="285750" indent="-285750">
              <a:buFont typeface="Arial" panose="020B0604020202020204" pitchFamily="34" charset="0"/>
              <a:buChar char="•"/>
            </a:pPr>
            <a:r>
              <a:rPr lang="en-NL">
                <a:solidFill>
                  <a:schemeClr val="bg1"/>
                </a:solidFill>
              </a:rPr>
              <a:t>record parameters</a:t>
            </a:r>
          </a:p>
          <a:p>
            <a:pPr marL="285750" indent="-285750">
              <a:buFont typeface="Arial" panose="020B0604020202020204" pitchFamily="34" charset="0"/>
              <a:buChar char="•"/>
            </a:pPr>
            <a:r>
              <a:rPr lang="en-NL">
                <a:solidFill>
                  <a:schemeClr val="bg1"/>
                </a:solidFill>
              </a:rPr>
              <a:t>view layers</a:t>
            </a:r>
          </a:p>
        </p:txBody>
      </p:sp>
      <p:pic>
        <p:nvPicPr>
          <p:cNvPr id="10" name="Picture 9" descr="A screenshot of a computer&#10;&#10;Description automatically generated">
            <a:extLst>
              <a:ext uri="{FF2B5EF4-FFF2-40B4-BE49-F238E27FC236}">
                <a16:creationId xmlns:a16="http://schemas.microsoft.com/office/drawing/2014/main" id="{C433A56C-8E1B-2E39-7ED6-E8C74CE241A4}"/>
              </a:ext>
            </a:extLst>
          </p:cNvPr>
          <p:cNvPicPr>
            <a:picLocks noChangeAspect="1"/>
          </p:cNvPicPr>
          <p:nvPr/>
        </p:nvPicPr>
        <p:blipFill>
          <a:blip r:embed="rId3"/>
          <a:stretch>
            <a:fillRect/>
          </a:stretch>
        </p:blipFill>
        <p:spPr>
          <a:xfrm>
            <a:off x="3779454" y="361359"/>
            <a:ext cx="7772400" cy="6313753"/>
          </a:xfrm>
          <a:prstGeom prst="rect">
            <a:avLst/>
          </a:prstGeom>
        </p:spPr>
      </p:pic>
    </p:spTree>
    <p:extLst>
      <p:ext uri="{BB962C8B-B14F-4D97-AF65-F5344CB8AC3E}">
        <p14:creationId xmlns:p14="http://schemas.microsoft.com/office/powerpoint/2010/main" val="2084546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C8DE8-4EEE-D2B9-C7FC-DDD7F400D6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6FCFEF-AB58-17A5-35FD-75D788323FD1}"/>
              </a:ext>
            </a:extLst>
          </p:cNvPr>
          <p:cNvSpPr>
            <a:spLocks noGrp="1"/>
          </p:cNvSpPr>
          <p:nvPr>
            <p:ph type="title"/>
          </p:nvPr>
        </p:nvSpPr>
        <p:spPr>
          <a:xfrm>
            <a:off x="838200" y="410845"/>
            <a:ext cx="10515600" cy="1325563"/>
          </a:xfrm>
        </p:spPr>
        <p:txBody>
          <a:bodyPr/>
          <a:lstStyle/>
          <a:p>
            <a:r>
              <a:rPr lang="en-NL">
                <a:solidFill>
                  <a:schemeClr val="bg1"/>
                </a:solidFill>
              </a:rPr>
              <a:t>Spot frequencies</a:t>
            </a:r>
          </a:p>
        </p:txBody>
      </p:sp>
      <p:pic>
        <p:nvPicPr>
          <p:cNvPr id="3" name="Picture 2">
            <a:extLst>
              <a:ext uri="{FF2B5EF4-FFF2-40B4-BE49-F238E27FC236}">
                <a16:creationId xmlns:a16="http://schemas.microsoft.com/office/drawing/2014/main" id="{04285E62-A83B-4C6B-FE09-5DE692DD55C0}"/>
              </a:ext>
            </a:extLst>
          </p:cNvPr>
          <p:cNvPicPr>
            <a:picLocks noChangeAspect="1"/>
          </p:cNvPicPr>
          <p:nvPr/>
        </p:nvPicPr>
        <p:blipFill>
          <a:blip r:embed="rId3"/>
          <a:stretch>
            <a:fillRect/>
          </a:stretch>
        </p:blipFill>
        <p:spPr>
          <a:xfrm>
            <a:off x="2984938" y="1341474"/>
            <a:ext cx="5562713" cy="4175052"/>
          </a:xfrm>
          <a:prstGeom prst="rect">
            <a:avLst/>
          </a:prstGeom>
        </p:spPr>
      </p:pic>
    </p:spTree>
    <p:extLst>
      <p:ext uri="{BB962C8B-B14F-4D97-AF65-F5344CB8AC3E}">
        <p14:creationId xmlns:p14="http://schemas.microsoft.com/office/powerpoint/2010/main" val="2050851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08D81-B764-CDD7-DAD4-1036DC8AFF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5F662F-E854-9A78-E7ED-E5B1A6B7CE8E}"/>
              </a:ext>
            </a:extLst>
          </p:cNvPr>
          <p:cNvSpPr>
            <a:spLocks noGrp="1"/>
          </p:cNvSpPr>
          <p:nvPr>
            <p:ph type="title"/>
          </p:nvPr>
        </p:nvSpPr>
        <p:spPr>
          <a:xfrm>
            <a:off x="838200" y="410845"/>
            <a:ext cx="10515600" cy="1325563"/>
          </a:xfrm>
        </p:spPr>
        <p:txBody>
          <a:bodyPr/>
          <a:lstStyle/>
          <a:p>
            <a:r>
              <a:rPr lang="en-NL">
                <a:solidFill>
                  <a:schemeClr val="bg1"/>
                </a:solidFill>
              </a:rPr>
              <a:t>Spot intensities</a:t>
            </a:r>
          </a:p>
        </p:txBody>
      </p:sp>
      <p:pic>
        <p:nvPicPr>
          <p:cNvPr id="5" name="Picture 4">
            <a:extLst>
              <a:ext uri="{FF2B5EF4-FFF2-40B4-BE49-F238E27FC236}">
                <a16:creationId xmlns:a16="http://schemas.microsoft.com/office/drawing/2014/main" id="{DC20F4FC-712B-BFDD-164D-B82690FACF2A}"/>
              </a:ext>
            </a:extLst>
          </p:cNvPr>
          <p:cNvPicPr>
            <a:picLocks noChangeAspect="1"/>
          </p:cNvPicPr>
          <p:nvPr/>
        </p:nvPicPr>
        <p:blipFill>
          <a:blip r:embed="rId3"/>
          <a:srcRect l="32131" r="33393"/>
          <a:stretch/>
        </p:blipFill>
        <p:spPr>
          <a:xfrm>
            <a:off x="4707172" y="1265555"/>
            <a:ext cx="2679590" cy="5181600"/>
          </a:xfrm>
          <a:prstGeom prst="rect">
            <a:avLst/>
          </a:prstGeom>
        </p:spPr>
      </p:pic>
      <p:sp>
        <p:nvSpPr>
          <p:cNvPr id="4" name="TextBox 3">
            <a:extLst>
              <a:ext uri="{FF2B5EF4-FFF2-40B4-BE49-F238E27FC236}">
                <a16:creationId xmlns:a16="http://schemas.microsoft.com/office/drawing/2014/main" id="{48332A9E-7A6A-4633-995B-B3414042B22E}"/>
              </a:ext>
            </a:extLst>
          </p:cNvPr>
          <p:cNvSpPr txBox="1"/>
          <p:nvPr/>
        </p:nvSpPr>
        <p:spPr>
          <a:xfrm>
            <a:off x="5643569" y="750460"/>
            <a:ext cx="1214430" cy="646331"/>
          </a:xfrm>
          <a:prstGeom prst="rect">
            <a:avLst/>
          </a:prstGeom>
          <a:noFill/>
        </p:spPr>
        <p:txBody>
          <a:bodyPr wrap="square" rtlCol="0">
            <a:spAutoFit/>
          </a:bodyPr>
          <a:lstStyle/>
          <a:p>
            <a:pPr algn="ctr"/>
            <a:r>
              <a:rPr lang="en-NL">
                <a:solidFill>
                  <a:schemeClr val="bg1"/>
                </a:solidFill>
                <a:highlight>
                  <a:srgbClr val="009193"/>
                </a:highlight>
              </a:rPr>
              <a:t>in cell</a:t>
            </a:r>
          </a:p>
          <a:p>
            <a:pPr algn="ctr"/>
            <a:r>
              <a:rPr lang="en-NL">
                <a:solidFill>
                  <a:schemeClr val="bg1"/>
                </a:solidFill>
                <a:highlight>
                  <a:srgbClr val="FF7E79"/>
                </a:highlight>
              </a:rPr>
              <a:t>out of cell</a:t>
            </a:r>
          </a:p>
        </p:txBody>
      </p:sp>
    </p:spTree>
    <p:extLst>
      <p:ext uri="{BB962C8B-B14F-4D97-AF65-F5344CB8AC3E}">
        <p14:creationId xmlns:p14="http://schemas.microsoft.com/office/powerpoint/2010/main" val="492439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0F522-D326-9476-052D-49C8BC2D9B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66DDA-0E1B-6F57-38CB-665036BCB38C}"/>
              </a:ext>
            </a:extLst>
          </p:cNvPr>
          <p:cNvSpPr>
            <a:spLocks noGrp="1"/>
          </p:cNvSpPr>
          <p:nvPr>
            <p:ph type="title"/>
          </p:nvPr>
        </p:nvSpPr>
        <p:spPr>
          <a:xfrm>
            <a:off x="838200" y="410845"/>
            <a:ext cx="10515600" cy="1325563"/>
          </a:xfrm>
        </p:spPr>
        <p:txBody>
          <a:bodyPr/>
          <a:lstStyle/>
          <a:p>
            <a:r>
              <a:rPr lang="en-NL">
                <a:solidFill>
                  <a:schemeClr val="bg1"/>
                </a:solidFill>
              </a:rPr>
              <a:t>Spot intensities</a:t>
            </a:r>
          </a:p>
        </p:txBody>
      </p:sp>
      <p:pic>
        <p:nvPicPr>
          <p:cNvPr id="5" name="Picture 4">
            <a:extLst>
              <a:ext uri="{FF2B5EF4-FFF2-40B4-BE49-F238E27FC236}">
                <a16:creationId xmlns:a16="http://schemas.microsoft.com/office/drawing/2014/main" id="{5A17D267-6798-FC4D-3CB2-37979F7F8E5E}"/>
              </a:ext>
            </a:extLst>
          </p:cNvPr>
          <p:cNvPicPr>
            <a:picLocks noChangeAspect="1"/>
          </p:cNvPicPr>
          <p:nvPr/>
        </p:nvPicPr>
        <p:blipFill>
          <a:blip r:embed="rId3"/>
          <a:srcRect l="32643"/>
          <a:stretch/>
        </p:blipFill>
        <p:spPr>
          <a:xfrm>
            <a:off x="4746928" y="1265555"/>
            <a:ext cx="5235271" cy="5181600"/>
          </a:xfrm>
          <a:prstGeom prst="rect">
            <a:avLst/>
          </a:prstGeom>
        </p:spPr>
      </p:pic>
      <p:sp>
        <p:nvSpPr>
          <p:cNvPr id="4" name="TextBox 3">
            <a:extLst>
              <a:ext uri="{FF2B5EF4-FFF2-40B4-BE49-F238E27FC236}">
                <a16:creationId xmlns:a16="http://schemas.microsoft.com/office/drawing/2014/main" id="{5618B3D5-B6C1-7C71-1B86-BF6EFA432CAC}"/>
              </a:ext>
            </a:extLst>
          </p:cNvPr>
          <p:cNvSpPr txBox="1"/>
          <p:nvPr/>
        </p:nvSpPr>
        <p:spPr>
          <a:xfrm>
            <a:off x="5643569" y="750460"/>
            <a:ext cx="1214430" cy="646331"/>
          </a:xfrm>
          <a:prstGeom prst="rect">
            <a:avLst/>
          </a:prstGeom>
          <a:noFill/>
        </p:spPr>
        <p:txBody>
          <a:bodyPr wrap="square" rtlCol="0">
            <a:spAutoFit/>
          </a:bodyPr>
          <a:lstStyle/>
          <a:p>
            <a:pPr algn="ctr"/>
            <a:r>
              <a:rPr lang="en-NL">
                <a:solidFill>
                  <a:schemeClr val="bg1"/>
                </a:solidFill>
                <a:highlight>
                  <a:srgbClr val="009193"/>
                </a:highlight>
              </a:rPr>
              <a:t>in cell</a:t>
            </a:r>
          </a:p>
          <a:p>
            <a:pPr algn="ctr"/>
            <a:r>
              <a:rPr lang="en-NL">
                <a:solidFill>
                  <a:schemeClr val="bg1"/>
                </a:solidFill>
                <a:highlight>
                  <a:srgbClr val="FF7E79"/>
                </a:highlight>
              </a:rPr>
              <a:t>out of cell</a:t>
            </a:r>
          </a:p>
        </p:txBody>
      </p:sp>
    </p:spTree>
    <p:extLst>
      <p:ext uri="{BB962C8B-B14F-4D97-AF65-F5344CB8AC3E}">
        <p14:creationId xmlns:p14="http://schemas.microsoft.com/office/powerpoint/2010/main" val="1554709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FDD32-6867-8056-4162-9B07757E9D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3C4B3E-058D-58AB-6A92-A0C02D8FBE62}"/>
              </a:ext>
            </a:extLst>
          </p:cNvPr>
          <p:cNvSpPr>
            <a:spLocks noGrp="1"/>
          </p:cNvSpPr>
          <p:nvPr>
            <p:ph type="title"/>
          </p:nvPr>
        </p:nvSpPr>
        <p:spPr>
          <a:xfrm>
            <a:off x="838200" y="410845"/>
            <a:ext cx="10515600" cy="1325563"/>
          </a:xfrm>
        </p:spPr>
        <p:txBody>
          <a:bodyPr/>
          <a:lstStyle/>
          <a:p>
            <a:r>
              <a:rPr lang="en-NL">
                <a:solidFill>
                  <a:schemeClr val="bg1"/>
                </a:solidFill>
              </a:rPr>
              <a:t>Spot intensities</a:t>
            </a:r>
          </a:p>
        </p:txBody>
      </p:sp>
      <p:pic>
        <p:nvPicPr>
          <p:cNvPr id="5" name="Picture 4">
            <a:extLst>
              <a:ext uri="{FF2B5EF4-FFF2-40B4-BE49-F238E27FC236}">
                <a16:creationId xmlns:a16="http://schemas.microsoft.com/office/drawing/2014/main" id="{70575B3F-CFAE-BFCB-0F9A-2D22E9D7AA84}"/>
              </a:ext>
            </a:extLst>
          </p:cNvPr>
          <p:cNvPicPr>
            <a:picLocks noChangeAspect="1"/>
          </p:cNvPicPr>
          <p:nvPr/>
        </p:nvPicPr>
        <p:blipFill>
          <a:blip r:embed="rId3"/>
          <a:stretch>
            <a:fillRect/>
          </a:stretch>
        </p:blipFill>
        <p:spPr>
          <a:xfrm>
            <a:off x="2209800" y="1265555"/>
            <a:ext cx="7772400" cy="5181600"/>
          </a:xfrm>
          <a:prstGeom prst="rect">
            <a:avLst/>
          </a:prstGeom>
        </p:spPr>
      </p:pic>
      <p:sp>
        <p:nvSpPr>
          <p:cNvPr id="4" name="TextBox 3">
            <a:extLst>
              <a:ext uri="{FF2B5EF4-FFF2-40B4-BE49-F238E27FC236}">
                <a16:creationId xmlns:a16="http://schemas.microsoft.com/office/drawing/2014/main" id="{C23F541E-D649-D42D-15F1-A4FDCFE83387}"/>
              </a:ext>
            </a:extLst>
          </p:cNvPr>
          <p:cNvSpPr txBox="1"/>
          <p:nvPr/>
        </p:nvSpPr>
        <p:spPr>
          <a:xfrm>
            <a:off x="5643569" y="750460"/>
            <a:ext cx="1214430" cy="646331"/>
          </a:xfrm>
          <a:prstGeom prst="rect">
            <a:avLst/>
          </a:prstGeom>
          <a:noFill/>
        </p:spPr>
        <p:txBody>
          <a:bodyPr wrap="square" rtlCol="0">
            <a:spAutoFit/>
          </a:bodyPr>
          <a:lstStyle/>
          <a:p>
            <a:pPr algn="ctr"/>
            <a:r>
              <a:rPr lang="en-NL">
                <a:solidFill>
                  <a:schemeClr val="bg1"/>
                </a:solidFill>
                <a:highlight>
                  <a:srgbClr val="009193"/>
                </a:highlight>
              </a:rPr>
              <a:t>in cell</a:t>
            </a:r>
          </a:p>
          <a:p>
            <a:pPr algn="ctr"/>
            <a:r>
              <a:rPr lang="en-NL">
                <a:solidFill>
                  <a:schemeClr val="bg1"/>
                </a:solidFill>
                <a:highlight>
                  <a:srgbClr val="FF7E79"/>
                </a:highlight>
              </a:rPr>
              <a:t>out of cell</a:t>
            </a:r>
          </a:p>
        </p:txBody>
      </p:sp>
    </p:spTree>
    <p:extLst>
      <p:ext uri="{BB962C8B-B14F-4D97-AF65-F5344CB8AC3E}">
        <p14:creationId xmlns:p14="http://schemas.microsoft.com/office/powerpoint/2010/main" val="661563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BFD10-9C22-F407-F2BB-69693A97C0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85DE8-685B-DEEB-25AF-7029C9868A92}"/>
              </a:ext>
            </a:extLst>
          </p:cNvPr>
          <p:cNvSpPr>
            <a:spLocks noGrp="1"/>
          </p:cNvSpPr>
          <p:nvPr>
            <p:ph type="title"/>
          </p:nvPr>
        </p:nvSpPr>
        <p:spPr>
          <a:xfrm>
            <a:off x="838200" y="410845"/>
            <a:ext cx="10515600" cy="1325563"/>
          </a:xfrm>
        </p:spPr>
        <p:txBody>
          <a:bodyPr/>
          <a:lstStyle/>
          <a:p>
            <a:r>
              <a:rPr lang="en-NL">
                <a:solidFill>
                  <a:schemeClr val="bg1"/>
                </a:solidFill>
              </a:rPr>
              <a:t>Slide view</a:t>
            </a:r>
          </a:p>
        </p:txBody>
      </p:sp>
      <p:grpSp>
        <p:nvGrpSpPr>
          <p:cNvPr id="16" name="Group 15">
            <a:extLst>
              <a:ext uri="{FF2B5EF4-FFF2-40B4-BE49-F238E27FC236}">
                <a16:creationId xmlns:a16="http://schemas.microsoft.com/office/drawing/2014/main" id="{DA92DA28-EC97-B47D-616B-8CBB06FE795F}"/>
              </a:ext>
            </a:extLst>
          </p:cNvPr>
          <p:cNvGrpSpPr/>
          <p:nvPr/>
        </p:nvGrpSpPr>
        <p:grpSpPr>
          <a:xfrm>
            <a:off x="2178161" y="1736408"/>
            <a:ext cx="7835677" cy="4104411"/>
            <a:chOff x="1112947" y="1736408"/>
            <a:chExt cx="7289800" cy="3762027"/>
          </a:xfrm>
        </p:grpSpPr>
        <p:pic>
          <p:nvPicPr>
            <p:cNvPr id="11" name="Picture 10" descr="A blue lights on a dark background&#10;&#10;Description automatically generated">
              <a:extLst>
                <a:ext uri="{FF2B5EF4-FFF2-40B4-BE49-F238E27FC236}">
                  <a16:creationId xmlns:a16="http://schemas.microsoft.com/office/drawing/2014/main" id="{496A251A-DD6D-E0FE-5E5A-11559531CE01}"/>
                </a:ext>
              </a:extLst>
            </p:cNvPr>
            <p:cNvPicPr>
              <a:picLocks noChangeAspect="1"/>
            </p:cNvPicPr>
            <p:nvPr/>
          </p:nvPicPr>
          <p:blipFill>
            <a:blip r:embed="rId3"/>
            <a:stretch>
              <a:fillRect/>
            </a:stretch>
          </p:blipFill>
          <p:spPr>
            <a:xfrm>
              <a:off x="1112947" y="1736408"/>
              <a:ext cx="7289800" cy="1143000"/>
            </a:xfrm>
            <a:prstGeom prst="rect">
              <a:avLst/>
            </a:prstGeom>
          </p:spPr>
        </p:pic>
        <p:pic>
          <p:nvPicPr>
            <p:cNvPr id="13" name="Picture 12" descr="A group of blue and red lights&#10;&#10;Description automatically generated">
              <a:extLst>
                <a:ext uri="{FF2B5EF4-FFF2-40B4-BE49-F238E27FC236}">
                  <a16:creationId xmlns:a16="http://schemas.microsoft.com/office/drawing/2014/main" id="{53C9E3FF-D3D8-13DF-9211-4B1CB9703413}"/>
                </a:ext>
              </a:extLst>
            </p:cNvPr>
            <p:cNvPicPr>
              <a:picLocks noChangeAspect="1"/>
            </p:cNvPicPr>
            <p:nvPr/>
          </p:nvPicPr>
          <p:blipFill>
            <a:blip r:embed="rId4"/>
            <a:stretch>
              <a:fillRect/>
            </a:stretch>
          </p:blipFill>
          <p:spPr>
            <a:xfrm>
              <a:off x="1112947" y="3061971"/>
              <a:ext cx="7289800" cy="1104900"/>
            </a:xfrm>
            <a:prstGeom prst="rect">
              <a:avLst/>
            </a:prstGeom>
          </p:spPr>
        </p:pic>
        <p:pic>
          <p:nvPicPr>
            <p:cNvPr id="15" name="Picture 14" descr="A blurry image of blue and red lights&#10;&#10;Description automatically generated">
              <a:extLst>
                <a:ext uri="{FF2B5EF4-FFF2-40B4-BE49-F238E27FC236}">
                  <a16:creationId xmlns:a16="http://schemas.microsoft.com/office/drawing/2014/main" id="{FA59FC14-F882-271D-C7A8-9F54E885E671}"/>
                </a:ext>
              </a:extLst>
            </p:cNvPr>
            <p:cNvPicPr>
              <a:picLocks noChangeAspect="1"/>
            </p:cNvPicPr>
            <p:nvPr/>
          </p:nvPicPr>
          <p:blipFill>
            <a:blip r:embed="rId5"/>
            <a:stretch>
              <a:fillRect/>
            </a:stretch>
          </p:blipFill>
          <p:spPr>
            <a:xfrm>
              <a:off x="1112947" y="4355435"/>
              <a:ext cx="7277100" cy="1143000"/>
            </a:xfrm>
            <a:prstGeom prst="rect">
              <a:avLst/>
            </a:prstGeom>
          </p:spPr>
        </p:pic>
      </p:grpSp>
    </p:spTree>
    <p:extLst>
      <p:ext uri="{BB962C8B-B14F-4D97-AF65-F5344CB8AC3E}">
        <p14:creationId xmlns:p14="http://schemas.microsoft.com/office/powerpoint/2010/main" val="417345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A8AA32FB-65BC-6B4B-9EC4-B35D387F08FB}"/>
              </a:ext>
            </a:extLst>
          </p:cNvPr>
          <p:cNvSpPr txBox="1"/>
          <p:nvPr/>
        </p:nvSpPr>
        <p:spPr>
          <a:xfrm>
            <a:off x="1410586" y="5091796"/>
            <a:ext cx="949842" cy="369332"/>
          </a:xfrm>
          <a:prstGeom prst="rect">
            <a:avLst/>
          </a:prstGeom>
          <a:noFill/>
        </p:spPr>
        <p:txBody>
          <a:bodyPr wrap="square" rtlCol="0">
            <a:spAutoFit/>
          </a:bodyPr>
          <a:lstStyle/>
          <a:p>
            <a:pPr algn="ctr"/>
            <a:r>
              <a:rPr lang="en-NL">
                <a:solidFill>
                  <a:srgbClr val="D3FFFF"/>
                </a:solidFill>
              </a:rPr>
              <a:t>hipBA</a:t>
            </a:r>
          </a:p>
        </p:txBody>
      </p:sp>
      <p:grpSp>
        <p:nvGrpSpPr>
          <p:cNvPr id="28" name="Group 27">
            <a:extLst>
              <a:ext uri="{FF2B5EF4-FFF2-40B4-BE49-F238E27FC236}">
                <a16:creationId xmlns:a16="http://schemas.microsoft.com/office/drawing/2014/main" id="{34923D1A-793C-4F37-3C2E-5F8C56836D41}"/>
              </a:ext>
            </a:extLst>
          </p:cNvPr>
          <p:cNvGrpSpPr/>
          <p:nvPr/>
        </p:nvGrpSpPr>
        <p:grpSpPr>
          <a:xfrm>
            <a:off x="2209800" y="672453"/>
            <a:ext cx="7772400" cy="5513093"/>
            <a:chOff x="1261770" y="142200"/>
            <a:chExt cx="7772400" cy="5513093"/>
          </a:xfrm>
        </p:grpSpPr>
        <p:pic>
          <p:nvPicPr>
            <p:cNvPr id="25" name="Picture 24" descr="rpoD">
              <a:extLst>
                <a:ext uri="{FF2B5EF4-FFF2-40B4-BE49-F238E27FC236}">
                  <a16:creationId xmlns:a16="http://schemas.microsoft.com/office/drawing/2014/main" id="{ADD806EF-228C-302E-C5EB-21D3604D55C6}"/>
                </a:ext>
              </a:extLst>
            </p:cNvPr>
            <p:cNvPicPr>
              <a:picLocks noChangeAspect="1"/>
            </p:cNvPicPr>
            <p:nvPr/>
          </p:nvPicPr>
          <p:blipFill>
            <a:blip r:embed="rId2"/>
            <a:stretch>
              <a:fillRect/>
            </a:stretch>
          </p:blipFill>
          <p:spPr>
            <a:xfrm>
              <a:off x="1261770" y="142200"/>
              <a:ext cx="7772400" cy="5513093"/>
            </a:xfrm>
            <a:prstGeom prst="rect">
              <a:avLst/>
            </a:prstGeom>
          </p:spPr>
        </p:pic>
        <p:sp>
          <p:nvSpPr>
            <p:cNvPr id="26" name="TextBox 25">
              <a:extLst>
                <a:ext uri="{FF2B5EF4-FFF2-40B4-BE49-F238E27FC236}">
                  <a16:creationId xmlns:a16="http://schemas.microsoft.com/office/drawing/2014/main" id="{149EF5DD-983D-241E-A02C-9A0FC3C3ED93}"/>
                </a:ext>
              </a:extLst>
            </p:cNvPr>
            <p:cNvSpPr txBox="1"/>
            <p:nvPr/>
          </p:nvSpPr>
          <p:spPr>
            <a:xfrm>
              <a:off x="1410586" y="5090400"/>
              <a:ext cx="949842" cy="369332"/>
            </a:xfrm>
            <a:prstGeom prst="rect">
              <a:avLst/>
            </a:prstGeom>
            <a:noFill/>
          </p:spPr>
          <p:txBody>
            <a:bodyPr wrap="square" rtlCol="0">
              <a:spAutoFit/>
            </a:bodyPr>
            <a:lstStyle/>
            <a:p>
              <a:pPr algn="ctr"/>
              <a:r>
                <a:rPr lang="en-NL">
                  <a:solidFill>
                    <a:srgbClr val="D3FFFF"/>
                  </a:solidFill>
                </a:rPr>
                <a:t>rpoD</a:t>
              </a:r>
            </a:p>
          </p:txBody>
        </p:sp>
      </p:grpSp>
    </p:spTree>
    <p:extLst>
      <p:ext uri="{BB962C8B-B14F-4D97-AF65-F5344CB8AC3E}">
        <p14:creationId xmlns:p14="http://schemas.microsoft.com/office/powerpoint/2010/main" val="121873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D7B0E-02CC-4886-68D3-A64F2AFA442A}"/>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241FD48-B58E-67BB-F19D-DFFFC65D0928}"/>
              </a:ext>
            </a:extLst>
          </p:cNvPr>
          <p:cNvGrpSpPr/>
          <p:nvPr/>
        </p:nvGrpSpPr>
        <p:grpSpPr>
          <a:xfrm>
            <a:off x="2209800" y="672453"/>
            <a:ext cx="7772400" cy="5513093"/>
            <a:chOff x="1261770" y="141767"/>
            <a:chExt cx="7772400" cy="5513093"/>
          </a:xfrm>
        </p:grpSpPr>
        <p:pic>
          <p:nvPicPr>
            <p:cNvPr id="16" name="Picture 15" descr="rnlAB">
              <a:extLst>
                <a:ext uri="{FF2B5EF4-FFF2-40B4-BE49-F238E27FC236}">
                  <a16:creationId xmlns:a16="http://schemas.microsoft.com/office/drawing/2014/main" id="{AD7D02DD-E202-E010-9E59-89C7BC1326D8}"/>
                </a:ext>
              </a:extLst>
            </p:cNvPr>
            <p:cNvPicPr>
              <a:picLocks noChangeAspect="1"/>
            </p:cNvPicPr>
            <p:nvPr/>
          </p:nvPicPr>
          <p:blipFill>
            <a:blip r:embed="rId2"/>
            <a:stretch>
              <a:fillRect/>
            </a:stretch>
          </p:blipFill>
          <p:spPr>
            <a:xfrm>
              <a:off x="1261770" y="141767"/>
              <a:ext cx="7772400" cy="5513093"/>
            </a:xfrm>
            <a:prstGeom prst="rect">
              <a:avLst/>
            </a:prstGeom>
          </p:spPr>
        </p:pic>
        <p:sp>
          <p:nvSpPr>
            <p:cNvPr id="17" name="TextBox 16">
              <a:extLst>
                <a:ext uri="{FF2B5EF4-FFF2-40B4-BE49-F238E27FC236}">
                  <a16:creationId xmlns:a16="http://schemas.microsoft.com/office/drawing/2014/main" id="{08998178-317C-BF06-5786-B92B604DBC1B}"/>
                </a:ext>
              </a:extLst>
            </p:cNvPr>
            <p:cNvSpPr txBox="1"/>
            <p:nvPr/>
          </p:nvSpPr>
          <p:spPr>
            <a:xfrm>
              <a:off x="1410586" y="5090400"/>
              <a:ext cx="949842" cy="369332"/>
            </a:xfrm>
            <a:prstGeom prst="rect">
              <a:avLst/>
            </a:prstGeom>
            <a:noFill/>
          </p:spPr>
          <p:txBody>
            <a:bodyPr wrap="square" rtlCol="0">
              <a:spAutoFit/>
            </a:bodyPr>
            <a:lstStyle/>
            <a:p>
              <a:pPr algn="ctr"/>
              <a:r>
                <a:rPr lang="en-NL">
                  <a:solidFill>
                    <a:srgbClr val="D3FFFF"/>
                  </a:solidFill>
                </a:rPr>
                <a:t>rnlAB</a:t>
              </a:r>
            </a:p>
          </p:txBody>
        </p:sp>
      </p:grpSp>
    </p:spTree>
    <p:extLst>
      <p:ext uri="{BB962C8B-B14F-4D97-AF65-F5344CB8AC3E}">
        <p14:creationId xmlns:p14="http://schemas.microsoft.com/office/powerpoint/2010/main" val="178832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A53B3-E3C4-9C3D-AA57-9EB16A7185B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DDB47968-7BEB-BD5C-00B7-1FF31CA02E8D}"/>
              </a:ext>
            </a:extLst>
          </p:cNvPr>
          <p:cNvGrpSpPr/>
          <p:nvPr/>
        </p:nvGrpSpPr>
        <p:grpSpPr>
          <a:xfrm>
            <a:off x="2209800" y="672453"/>
            <a:ext cx="7772400" cy="5513093"/>
            <a:chOff x="1261770" y="219739"/>
            <a:chExt cx="7772400" cy="5513093"/>
          </a:xfrm>
        </p:grpSpPr>
        <p:pic>
          <p:nvPicPr>
            <p:cNvPr id="14" name="Picture 13" descr="hipBA">
              <a:extLst>
                <a:ext uri="{FF2B5EF4-FFF2-40B4-BE49-F238E27FC236}">
                  <a16:creationId xmlns:a16="http://schemas.microsoft.com/office/drawing/2014/main" id="{9E1BF2A0-9C77-8862-1A64-3160AEED57CB}"/>
                </a:ext>
              </a:extLst>
            </p:cNvPr>
            <p:cNvPicPr>
              <a:picLocks noChangeAspect="1"/>
            </p:cNvPicPr>
            <p:nvPr/>
          </p:nvPicPr>
          <p:blipFill>
            <a:blip r:embed="rId2"/>
            <a:stretch>
              <a:fillRect/>
            </a:stretch>
          </p:blipFill>
          <p:spPr>
            <a:xfrm>
              <a:off x="1261770" y="219739"/>
              <a:ext cx="7772400" cy="5513093"/>
            </a:xfrm>
            <a:prstGeom prst="rect">
              <a:avLst/>
            </a:prstGeom>
          </p:spPr>
        </p:pic>
        <p:sp>
          <p:nvSpPr>
            <p:cNvPr id="19" name="TextBox 18">
              <a:extLst>
                <a:ext uri="{FF2B5EF4-FFF2-40B4-BE49-F238E27FC236}">
                  <a16:creationId xmlns:a16="http://schemas.microsoft.com/office/drawing/2014/main" id="{D715199E-77BA-8C4D-F856-67FE04044A48}"/>
                </a:ext>
              </a:extLst>
            </p:cNvPr>
            <p:cNvSpPr txBox="1"/>
            <p:nvPr/>
          </p:nvSpPr>
          <p:spPr>
            <a:xfrm>
              <a:off x="1410586" y="5169768"/>
              <a:ext cx="949842" cy="369332"/>
            </a:xfrm>
            <a:prstGeom prst="rect">
              <a:avLst/>
            </a:prstGeom>
            <a:noFill/>
          </p:spPr>
          <p:txBody>
            <a:bodyPr wrap="square" rtlCol="0">
              <a:spAutoFit/>
            </a:bodyPr>
            <a:lstStyle/>
            <a:p>
              <a:pPr algn="ctr"/>
              <a:r>
                <a:rPr lang="en-NL">
                  <a:solidFill>
                    <a:srgbClr val="D3FFFF"/>
                  </a:solidFill>
                </a:rPr>
                <a:t>hipBA</a:t>
              </a:r>
            </a:p>
          </p:txBody>
        </p:sp>
      </p:grpSp>
    </p:spTree>
    <p:extLst>
      <p:ext uri="{BB962C8B-B14F-4D97-AF65-F5344CB8AC3E}">
        <p14:creationId xmlns:p14="http://schemas.microsoft.com/office/powerpoint/2010/main" val="1780543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87985-D273-ECBC-D449-45A1DE99A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540FAD-4232-4AA7-63EB-10FA3DC84FF4}"/>
              </a:ext>
            </a:extLst>
          </p:cNvPr>
          <p:cNvSpPr>
            <a:spLocks noGrp="1"/>
          </p:cNvSpPr>
          <p:nvPr>
            <p:ph type="title"/>
          </p:nvPr>
        </p:nvSpPr>
        <p:spPr/>
        <p:txBody>
          <a:bodyPr/>
          <a:lstStyle/>
          <a:p>
            <a:r>
              <a:rPr lang="en-NL" b="1">
                <a:solidFill>
                  <a:schemeClr val="bg1"/>
                </a:solidFill>
              </a:rPr>
              <a:t>Cell features</a:t>
            </a:r>
          </a:p>
        </p:txBody>
      </p:sp>
      <p:sp>
        <p:nvSpPr>
          <p:cNvPr id="22" name="TextBox 21">
            <a:extLst>
              <a:ext uri="{FF2B5EF4-FFF2-40B4-BE49-F238E27FC236}">
                <a16:creationId xmlns:a16="http://schemas.microsoft.com/office/drawing/2014/main" id="{769C75EA-4343-C148-3AF7-9C0D8860AE69}"/>
              </a:ext>
            </a:extLst>
          </p:cNvPr>
          <p:cNvSpPr txBox="1"/>
          <p:nvPr/>
        </p:nvSpPr>
        <p:spPr>
          <a:xfrm>
            <a:off x="3517605" y="5838343"/>
            <a:ext cx="5351628" cy="923330"/>
          </a:xfrm>
          <a:prstGeom prst="rect">
            <a:avLst/>
          </a:prstGeom>
          <a:noFill/>
        </p:spPr>
        <p:txBody>
          <a:bodyPr wrap="square" rtlCol="0">
            <a:spAutoFit/>
          </a:bodyPr>
          <a:lstStyle/>
          <a:p>
            <a:pPr marL="285750" indent="-285750">
              <a:buFontTx/>
              <a:buChar char="-"/>
            </a:pPr>
            <a:r>
              <a:rPr lang="en-NL">
                <a:solidFill>
                  <a:schemeClr val="bg1"/>
                </a:solidFill>
              </a:rPr>
              <a:t>Cell  size increases with growth rate</a:t>
            </a:r>
          </a:p>
          <a:p>
            <a:pPr marL="285750" indent="-285750">
              <a:buFontTx/>
              <a:buChar char="-"/>
            </a:pPr>
            <a:r>
              <a:rPr lang="en-NL">
                <a:solidFill>
                  <a:schemeClr val="bg1"/>
                </a:solidFill>
              </a:rPr>
              <a:t>Cell eccentricity: irregular. Might be due to segmentation errors. </a:t>
            </a:r>
          </a:p>
        </p:txBody>
      </p:sp>
      <p:pic>
        <p:nvPicPr>
          <p:cNvPr id="4" name="Picture 3">
            <a:extLst>
              <a:ext uri="{FF2B5EF4-FFF2-40B4-BE49-F238E27FC236}">
                <a16:creationId xmlns:a16="http://schemas.microsoft.com/office/drawing/2014/main" id="{4928FE3B-18A5-BFA0-1B79-9BA1B989DE9A}"/>
              </a:ext>
            </a:extLst>
          </p:cNvPr>
          <p:cNvPicPr>
            <a:picLocks noChangeAspect="1"/>
          </p:cNvPicPr>
          <p:nvPr/>
        </p:nvPicPr>
        <p:blipFill>
          <a:blip r:embed="rId3"/>
          <a:stretch>
            <a:fillRect/>
          </a:stretch>
        </p:blipFill>
        <p:spPr>
          <a:xfrm>
            <a:off x="4805917" y="391917"/>
            <a:ext cx="6547884" cy="5238307"/>
          </a:xfrm>
          <a:prstGeom prst="rect">
            <a:avLst/>
          </a:prstGeom>
        </p:spPr>
      </p:pic>
      <p:pic>
        <p:nvPicPr>
          <p:cNvPr id="6" name="Picture 5">
            <a:extLst>
              <a:ext uri="{FF2B5EF4-FFF2-40B4-BE49-F238E27FC236}">
                <a16:creationId xmlns:a16="http://schemas.microsoft.com/office/drawing/2014/main" id="{28964EB4-7837-1411-0059-236746178B0A}"/>
              </a:ext>
            </a:extLst>
          </p:cNvPr>
          <p:cNvPicPr>
            <a:picLocks noChangeAspect="1"/>
          </p:cNvPicPr>
          <p:nvPr/>
        </p:nvPicPr>
        <p:blipFill>
          <a:blip r:embed="rId4"/>
          <a:stretch>
            <a:fillRect/>
          </a:stretch>
        </p:blipFill>
        <p:spPr>
          <a:xfrm>
            <a:off x="988828" y="1898807"/>
            <a:ext cx="3646967" cy="2737203"/>
          </a:xfrm>
          <a:prstGeom prst="rect">
            <a:avLst/>
          </a:prstGeom>
        </p:spPr>
      </p:pic>
    </p:spTree>
    <p:extLst>
      <p:ext uri="{BB962C8B-B14F-4D97-AF65-F5344CB8AC3E}">
        <p14:creationId xmlns:p14="http://schemas.microsoft.com/office/powerpoint/2010/main" val="3632924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72C8-7DFF-CA22-318C-D5FF3ACB00CC}"/>
              </a:ext>
            </a:extLst>
          </p:cNvPr>
          <p:cNvSpPr>
            <a:spLocks noGrp="1"/>
          </p:cNvSpPr>
          <p:nvPr>
            <p:ph type="title"/>
          </p:nvPr>
        </p:nvSpPr>
        <p:spPr/>
        <p:txBody>
          <a:bodyPr/>
          <a:lstStyle/>
          <a:p>
            <a:r>
              <a:rPr lang="en-NL" b="1">
                <a:solidFill>
                  <a:schemeClr val="bg1"/>
                </a:solidFill>
              </a:rPr>
              <a:t>Resistance – Tolerance - Persistence</a:t>
            </a:r>
          </a:p>
        </p:txBody>
      </p:sp>
      <p:pic>
        <p:nvPicPr>
          <p:cNvPr id="4" name="Picture 3">
            <a:extLst>
              <a:ext uri="{FF2B5EF4-FFF2-40B4-BE49-F238E27FC236}">
                <a16:creationId xmlns:a16="http://schemas.microsoft.com/office/drawing/2014/main" id="{81C5C132-9CCE-B595-4935-82B22E274AB4}"/>
              </a:ext>
            </a:extLst>
          </p:cNvPr>
          <p:cNvPicPr>
            <a:picLocks noChangeAspect="1"/>
          </p:cNvPicPr>
          <p:nvPr/>
        </p:nvPicPr>
        <p:blipFill>
          <a:blip r:embed="rId3"/>
          <a:stretch>
            <a:fillRect/>
          </a:stretch>
        </p:blipFill>
        <p:spPr>
          <a:xfrm>
            <a:off x="2209800" y="1378969"/>
            <a:ext cx="7772400" cy="3421636"/>
          </a:xfrm>
          <a:prstGeom prst="rect">
            <a:avLst/>
          </a:prstGeom>
        </p:spPr>
      </p:pic>
      <p:sp>
        <p:nvSpPr>
          <p:cNvPr id="5" name="TextBox 4">
            <a:extLst>
              <a:ext uri="{FF2B5EF4-FFF2-40B4-BE49-F238E27FC236}">
                <a16:creationId xmlns:a16="http://schemas.microsoft.com/office/drawing/2014/main" id="{AE926661-1559-BAA1-30A6-72F364C4D16D}"/>
              </a:ext>
            </a:extLst>
          </p:cNvPr>
          <p:cNvSpPr txBox="1"/>
          <p:nvPr/>
        </p:nvSpPr>
        <p:spPr>
          <a:xfrm>
            <a:off x="2117202" y="4800605"/>
            <a:ext cx="6863788" cy="338554"/>
          </a:xfrm>
          <a:prstGeom prst="rect">
            <a:avLst/>
          </a:prstGeom>
          <a:noFill/>
        </p:spPr>
        <p:txBody>
          <a:bodyPr wrap="square" rtlCol="0">
            <a:spAutoFit/>
          </a:bodyPr>
          <a:lstStyle/>
          <a:p>
            <a:r>
              <a:rPr lang="en-NL" sz="1600">
                <a:solidFill>
                  <a:schemeClr val="bg1"/>
                </a:solidFill>
                <a:hlinkClick r:id="rId4">
                  <a:extLst>
                    <a:ext uri="{A12FA001-AC4F-418D-AE19-62706E023703}">
                      <ahyp:hlinkClr xmlns:ahyp="http://schemas.microsoft.com/office/drawing/2018/hyperlinkcolor" val="tx"/>
                    </a:ext>
                  </a:extLst>
                </a:hlinkClick>
              </a:rPr>
              <a:t>Balaban2019</a:t>
            </a:r>
            <a:endParaRPr lang="en-NL">
              <a:solidFill>
                <a:schemeClr val="bg1"/>
              </a:solidFill>
            </a:endParaRPr>
          </a:p>
        </p:txBody>
      </p:sp>
      <p:sp>
        <p:nvSpPr>
          <p:cNvPr id="6" name="TextBox 5">
            <a:extLst>
              <a:ext uri="{FF2B5EF4-FFF2-40B4-BE49-F238E27FC236}">
                <a16:creationId xmlns:a16="http://schemas.microsoft.com/office/drawing/2014/main" id="{06CEF715-8E0C-8824-866B-E5E0F57F1941}"/>
              </a:ext>
            </a:extLst>
          </p:cNvPr>
          <p:cNvSpPr txBox="1"/>
          <p:nvPr/>
        </p:nvSpPr>
        <p:spPr>
          <a:xfrm>
            <a:off x="3497483" y="4937286"/>
            <a:ext cx="6484717" cy="1569660"/>
          </a:xfrm>
          <a:prstGeom prst="rect">
            <a:avLst/>
          </a:prstGeom>
          <a:noFill/>
        </p:spPr>
        <p:txBody>
          <a:bodyPr wrap="square" rtlCol="0">
            <a:spAutoFit/>
          </a:bodyPr>
          <a:lstStyle/>
          <a:p>
            <a:pPr marL="171450" indent="-171450" algn="l" rtl="0" fontAlgn="base">
              <a:buFont typeface="Arial" panose="020B0604020202020204" pitchFamily="34" charset="0"/>
              <a:buChar char="•"/>
            </a:pPr>
            <a:r>
              <a:rPr lang="en-US" sz="1600" b="1" i="0" u="none" strike="noStrike" dirty="0">
                <a:solidFill>
                  <a:schemeClr val="bg1"/>
                </a:solidFill>
                <a:effectLst/>
                <a:latin typeface="Calibri" panose="020F0502020204030204" pitchFamily="34" charset="0"/>
              </a:rPr>
              <a:t>resistance</a:t>
            </a:r>
            <a:r>
              <a:rPr lang="en-US" sz="1600" b="0" i="0" u="none" strike="noStrike" dirty="0">
                <a:solidFill>
                  <a:schemeClr val="bg1"/>
                </a:solidFill>
                <a:effectLst/>
                <a:latin typeface="Calibri" panose="020F0502020204030204" pitchFamily="34" charset="0"/>
              </a:rPr>
              <a:t> = need more drug to kill – higher MIC (Minimum Inhibitory Concentration)</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600" b="1" i="0" u="none" strike="noStrike" dirty="0">
                <a:solidFill>
                  <a:schemeClr val="bg1"/>
                </a:solidFill>
                <a:effectLst/>
                <a:latin typeface="Calibri" panose="020F0502020204030204" pitchFamily="34" charset="0"/>
              </a:rPr>
              <a:t>tolerance</a:t>
            </a:r>
            <a:r>
              <a:rPr lang="en-US" sz="1600" b="0" i="0" u="none" strike="noStrike" dirty="0">
                <a:solidFill>
                  <a:schemeClr val="bg1"/>
                </a:solidFill>
                <a:effectLst/>
                <a:latin typeface="Calibri" panose="020F0502020204030204" pitchFamily="34" charset="0"/>
              </a:rPr>
              <a:t> = slower killing for the whole population – longer MDK (Minimum Duration for Killing)</a:t>
            </a:r>
          </a:p>
          <a:p>
            <a:pPr marL="171450" indent="-171450" algn="l" rtl="0" fontAlgn="base">
              <a:buFont typeface="Arial" panose="020B0604020202020204" pitchFamily="34" charset="0"/>
              <a:buChar char="•"/>
            </a:pPr>
            <a:r>
              <a:rPr lang="en-US" sz="1600" b="1" i="0" u="none" strike="noStrike" dirty="0">
                <a:solidFill>
                  <a:schemeClr val="bg1"/>
                </a:solidFill>
                <a:effectLst/>
                <a:latin typeface="Calibri" panose="020F0502020204030204" pitchFamily="34" charset="0"/>
              </a:rPr>
              <a:t>persistence</a:t>
            </a:r>
            <a:r>
              <a:rPr lang="en-US" sz="1600" b="0" i="0" u="none" strike="noStrike" dirty="0">
                <a:solidFill>
                  <a:schemeClr val="bg1"/>
                </a:solidFill>
                <a:effectLst/>
                <a:latin typeface="Calibri" panose="020F0502020204030204" pitchFamily="34" charset="0"/>
              </a:rPr>
              <a:t> = slower killing for part of the population- biphasic killing curve – MDK99,99 &gt;&gt;&gt; MDK99</a:t>
            </a:r>
          </a:p>
        </p:txBody>
      </p:sp>
    </p:spTree>
    <p:extLst>
      <p:ext uri="{BB962C8B-B14F-4D97-AF65-F5344CB8AC3E}">
        <p14:creationId xmlns:p14="http://schemas.microsoft.com/office/powerpoint/2010/main" val="554751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580FE-E554-924C-5C8B-0C9C9ECEE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F22C7-FFF0-E381-5254-FD471CE4F1AC}"/>
              </a:ext>
            </a:extLst>
          </p:cNvPr>
          <p:cNvSpPr>
            <a:spLocks noGrp="1"/>
          </p:cNvSpPr>
          <p:nvPr>
            <p:ph type="title"/>
          </p:nvPr>
        </p:nvSpPr>
        <p:spPr/>
        <p:txBody>
          <a:bodyPr/>
          <a:lstStyle/>
          <a:p>
            <a:r>
              <a:rPr lang="en-NL" b="1">
                <a:solidFill>
                  <a:schemeClr val="bg1"/>
                </a:solidFill>
              </a:rPr>
              <a:t>Expression distribution</a:t>
            </a:r>
          </a:p>
        </p:txBody>
      </p:sp>
      <p:sp>
        <p:nvSpPr>
          <p:cNvPr id="7" name="TextBox 6">
            <a:extLst>
              <a:ext uri="{FF2B5EF4-FFF2-40B4-BE49-F238E27FC236}">
                <a16:creationId xmlns:a16="http://schemas.microsoft.com/office/drawing/2014/main" id="{3DEB2017-1C58-3ACB-273E-7B90B04A2BCC}"/>
              </a:ext>
            </a:extLst>
          </p:cNvPr>
          <p:cNvSpPr txBox="1"/>
          <p:nvPr/>
        </p:nvSpPr>
        <p:spPr>
          <a:xfrm>
            <a:off x="2302053" y="6125987"/>
            <a:ext cx="7485960" cy="646331"/>
          </a:xfrm>
          <a:prstGeom prst="rect">
            <a:avLst/>
          </a:prstGeom>
          <a:noFill/>
        </p:spPr>
        <p:txBody>
          <a:bodyPr wrap="none" rtlCol="0">
            <a:spAutoFit/>
          </a:bodyPr>
          <a:lstStyle/>
          <a:p>
            <a:pPr marL="285750" indent="-285750">
              <a:buFontTx/>
              <a:buChar char="-"/>
            </a:pPr>
            <a:r>
              <a:rPr lang="en-NL">
                <a:solidFill>
                  <a:schemeClr val="bg1"/>
                </a:solidFill>
              </a:rPr>
              <a:t>The number of non-expressing cells increases as the growth rate decreases</a:t>
            </a:r>
          </a:p>
          <a:p>
            <a:pPr marL="285750" indent="-285750">
              <a:buFontTx/>
              <a:buChar char="-"/>
            </a:pPr>
            <a:r>
              <a:rPr lang="en-NL">
                <a:solidFill>
                  <a:schemeClr val="bg1"/>
                </a:solidFill>
              </a:rPr>
              <a:t>A fraction of cells keep expressing even at very low growth</a:t>
            </a:r>
          </a:p>
        </p:txBody>
      </p:sp>
      <p:pic>
        <p:nvPicPr>
          <p:cNvPr id="4" name="Picture 3">
            <a:extLst>
              <a:ext uri="{FF2B5EF4-FFF2-40B4-BE49-F238E27FC236}">
                <a16:creationId xmlns:a16="http://schemas.microsoft.com/office/drawing/2014/main" id="{4AD505D9-E9E1-24D3-E635-554235B60682}"/>
              </a:ext>
            </a:extLst>
          </p:cNvPr>
          <p:cNvPicPr>
            <a:picLocks noChangeAspect="1"/>
          </p:cNvPicPr>
          <p:nvPr/>
        </p:nvPicPr>
        <p:blipFill>
          <a:blip r:embed="rId3"/>
          <a:stretch>
            <a:fillRect/>
          </a:stretch>
        </p:blipFill>
        <p:spPr>
          <a:xfrm>
            <a:off x="2302053" y="1396410"/>
            <a:ext cx="7772400" cy="4663440"/>
          </a:xfrm>
          <a:prstGeom prst="rect">
            <a:avLst/>
          </a:prstGeom>
        </p:spPr>
      </p:pic>
    </p:spTree>
    <p:extLst>
      <p:ext uri="{BB962C8B-B14F-4D97-AF65-F5344CB8AC3E}">
        <p14:creationId xmlns:p14="http://schemas.microsoft.com/office/powerpoint/2010/main" val="1747336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D9D74-C7DB-3715-59F0-40801EDFB5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A546C3-EFD4-9EED-067F-9C1DFE6B876E}"/>
              </a:ext>
            </a:extLst>
          </p:cNvPr>
          <p:cNvSpPr>
            <a:spLocks noGrp="1"/>
          </p:cNvSpPr>
          <p:nvPr>
            <p:ph type="title"/>
          </p:nvPr>
        </p:nvSpPr>
        <p:spPr/>
        <p:txBody>
          <a:bodyPr/>
          <a:lstStyle/>
          <a:p>
            <a:r>
              <a:rPr lang="en-NL" b="1">
                <a:solidFill>
                  <a:schemeClr val="bg1"/>
                </a:solidFill>
              </a:rPr>
              <a:t>Mean expression</a:t>
            </a:r>
          </a:p>
        </p:txBody>
      </p:sp>
      <p:sp>
        <p:nvSpPr>
          <p:cNvPr id="20" name="TextBox 19">
            <a:extLst>
              <a:ext uri="{FF2B5EF4-FFF2-40B4-BE49-F238E27FC236}">
                <a16:creationId xmlns:a16="http://schemas.microsoft.com/office/drawing/2014/main" id="{C9FF6F49-22DC-2404-4E37-1DA8247DA872}"/>
              </a:ext>
            </a:extLst>
          </p:cNvPr>
          <p:cNvSpPr txBox="1"/>
          <p:nvPr/>
        </p:nvSpPr>
        <p:spPr>
          <a:xfrm>
            <a:off x="705620" y="2055415"/>
            <a:ext cx="3138794" cy="3416320"/>
          </a:xfrm>
          <a:prstGeom prst="rect">
            <a:avLst/>
          </a:prstGeom>
          <a:noFill/>
        </p:spPr>
        <p:txBody>
          <a:bodyPr wrap="square" rtlCol="0">
            <a:spAutoFit/>
          </a:bodyPr>
          <a:lstStyle/>
          <a:p>
            <a:pPr marL="285750" indent="-285750">
              <a:buFontTx/>
              <a:buChar char="-"/>
            </a:pPr>
            <a:r>
              <a:rPr lang="en-NL">
                <a:solidFill>
                  <a:schemeClr val="bg1"/>
                </a:solidFill>
              </a:rPr>
              <a:t>Mean rpoD expression increases strongly with the  growth rate </a:t>
            </a:r>
          </a:p>
          <a:p>
            <a:pPr marL="285750" indent="-285750">
              <a:buFontTx/>
              <a:buChar char="-"/>
            </a:pPr>
            <a:r>
              <a:rPr lang="en-NL">
                <a:solidFill>
                  <a:schemeClr val="bg1"/>
                </a:solidFill>
              </a:rPr>
              <a:t>TA systems expression does not increase strongly with growth rate</a:t>
            </a:r>
          </a:p>
          <a:p>
            <a:pPr marL="285750" indent="-285750">
              <a:buFontTx/>
              <a:buChar char="-"/>
            </a:pPr>
            <a:r>
              <a:rPr lang="en-NL">
                <a:solidFill>
                  <a:schemeClr val="bg1"/>
                </a:solidFill>
              </a:rPr>
              <a:t>In the slowest condition, there is less expression for all three genes</a:t>
            </a:r>
          </a:p>
          <a:p>
            <a:pPr marL="285750" indent="-285750">
              <a:buFontTx/>
              <a:buChar char="-"/>
            </a:pPr>
            <a:r>
              <a:rPr lang="en-NL">
                <a:solidFill>
                  <a:schemeClr val="bg1"/>
                </a:solidFill>
              </a:rPr>
              <a:t>There is some expression even at very slow growth</a:t>
            </a:r>
          </a:p>
          <a:p>
            <a:pPr marL="285750" indent="-285750">
              <a:buFontTx/>
              <a:buChar char="-"/>
            </a:pPr>
            <a:endParaRPr lang="en-NL">
              <a:solidFill>
                <a:schemeClr val="bg1"/>
              </a:solidFill>
            </a:endParaRPr>
          </a:p>
        </p:txBody>
      </p:sp>
      <p:pic>
        <p:nvPicPr>
          <p:cNvPr id="4" name="Picture 3">
            <a:extLst>
              <a:ext uri="{FF2B5EF4-FFF2-40B4-BE49-F238E27FC236}">
                <a16:creationId xmlns:a16="http://schemas.microsoft.com/office/drawing/2014/main" id="{6B119EF4-B527-5807-FD9C-2D014AE0C30D}"/>
              </a:ext>
            </a:extLst>
          </p:cNvPr>
          <p:cNvPicPr>
            <a:picLocks noChangeAspect="1"/>
          </p:cNvPicPr>
          <p:nvPr/>
        </p:nvPicPr>
        <p:blipFill>
          <a:blip r:embed="rId3"/>
          <a:stretch>
            <a:fillRect/>
          </a:stretch>
        </p:blipFill>
        <p:spPr>
          <a:xfrm>
            <a:off x="3713980" y="1311275"/>
            <a:ext cx="7772400" cy="5181600"/>
          </a:xfrm>
          <a:prstGeom prst="rect">
            <a:avLst/>
          </a:prstGeom>
        </p:spPr>
      </p:pic>
    </p:spTree>
    <p:extLst>
      <p:ext uri="{BB962C8B-B14F-4D97-AF65-F5344CB8AC3E}">
        <p14:creationId xmlns:p14="http://schemas.microsoft.com/office/powerpoint/2010/main" val="2874930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F644C-44B0-E393-BE84-5DAE6307F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B4F75-DC09-D80A-19BF-B504355F2E83}"/>
              </a:ext>
            </a:extLst>
          </p:cNvPr>
          <p:cNvSpPr>
            <a:spLocks noGrp="1"/>
          </p:cNvSpPr>
          <p:nvPr>
            <p:ph type="title"/>
          </p:nvPr>
        </p:nvSpPr>
        <p:spPr/>
        <p:txBody>
          <a:bodyPr/>
          <a:lstStyle/>
          <a:p>
            <a:r>
              <a:rPr lang="en-NL" b="1">
                <a:solidFill>
                  <a:schemeClr val="bg1"/>
                </a:solidFill>
              </a:rPr>
              <a:t>Localization of hipBA mRNAs</a:t>
            </a:r>
          </a:p>
        </p:txBody>
      </p:sp>
      <p:sp>
        <p:nvSpPr>
          <p:cNvPr id="9" name="TextBox 8">
            <a:extLst>
              <a:ext uri="{FF2B5EF4-FFF2-40B4-BE49-F238E27FC236}">
                <a16:creationId xmlns:a16="http://schemas.microsoft.com/office/drawing/2014/main" id="{769A1A81-EC0F-2A5E-4148-C1B8FE1B107F}"/>
              </a:ext>
            </a:extLst>
          </p:cNvPr>
          <p:cNvSpPr txBox="1"/>
          <p:nvPr/>
        </p:nvSpPr>
        <p:spPr>
          <a:xfrm>
            <a:off x="1006153" y="2094271"/>
            <a:ext cx="2612117" cy="646331"/>
          </a:xfrm>
          <a:prstGeom prst="rect">
            <a:avLst/>
          </a:prstGeom>
          <a:noFill/>
        </p:spPr>
        <p:txBody>
          <a:bodyPr wrap="square" rtlCol="0">
            <a:spAutoFit/>
          </a:bodyPr>
          <a:lstStyle/>
          <a:p>
            <a:pPr marL="285750" indent="-285750">
              <a:buFontTx/>
              <a:buChar char="-"/>
            </a:pPr>
            <a:r>
              <a:rPr lang="en-NL">
                <a:solidFill>
                  <a:schemeClr val="bg1"/>
                </a:solidFill>
              </a:rPr>
              <a:t>hipBA is often close to the nucleoid tip</a:t>
            </a:r>
          </a:p>
        </p:txBody>
      </p:sp>
      <p:pic>
        <p:nvPicPr>
          <p:cNvPr id="4" name="Picture 3" descr="A close up of a blue object&#10;&#10;Description automatically generated">
            <a:extLst>
              <a:ext uri="{FF2B5EF4-FFF2-40B4-BE49-F238E27FC236}">
                <a16:creationId xmlns:a16="http://schemas.microsoft.com/office/drawing/2014/main" id="{B66AF891-FE9F-8715-19FE-89C788060DAB}"/>
              </a:ext>
            </a:extLst>
          </p:cNvPr>
          <p:cNvPicPr>
            <a:picLocks noChangeAspect="1"/>
          </p:cNvPicPr>
          <p:nvPr/>
        </p:nvPicPr>
        <p:blipFill>
          <a:blip r:embed="rId3"/>
          <a:stretch>
            <a:fillRect/>
          </a:stretch>
        </p:blipFill>
        <p:spPr>
          <a:xfrm>
            <a:off x="4175051" y="1287968"/>
            <a:ext cx="6365357" cy="5310838"/>
          </a:xfrm>
          <a:prstGeom prst="rect">
            <a:avLst/>
          </a:prstGeom>
        </p:spPr>
      </p:pic>
      <p:cxnSp>
        <p:nvCxnSpPr>
          <p:cNvPr id="5" name="Straight Arrow Connector 4">
            <a:extLst>
              <a:ext uri="{FF2B5EF4-FFF2-40B4-BE49-F238E27FC236}">
                <a16:creationId xmlns:a16="http://schemas.microsoft.com/office/drawing/2014/main" id="{2C083034-81AD-D9FC-FF5F-41AF9F022C77}"/>
              </a:ext>
            </a:extLst>
          </p:cNvPr>
          <p:cNvCxnSpPr>
            <a:cxnSpLocks/>
          </p:cNvCxnSpPr>
          <p:nvPr/>
        </p:nvCxnSpPr>
        <p:spPr>
          <a:xfrm flipH="1">
            <a:off x="5735662" y="5088834"/>
            <a:ext cx="1558456" cy="795130"/>
          </a:xfrm>
          <a:prstGeom prst="straightConnector1">
            <a:avLst/>
          </a:prstGeom>
          <a:ln w="12700">
            <a:solidFill>
              <a:srgbClr val="D3FF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CC945AB-CAE4-0DD1-BEC6-FEC08434FF82}"/>
              </a:ext>
            </a:extLst>
          </p:cNvPr>
          <p:cNvCxnSpPr>
            <a:cxnSpLocks/>
          </p:cNvCxnSpPr>
          <p:nvPr/>
        </p:nvCxnSpPr>
        <p:spPr>
          <a:xfrm flipH="1">
            <a:off x="5735662" y="5088834"/>
            <a:ext cx="1558456" cy="1176794"/>
          </a:xfrm>
          <a:prstGeom prst="straightConnector1">
            <a:avLst/>
          </a:prstGeom>
          <a:ln w="12700">
            <a:solidFill>
              <a:srgbClr val="D3FF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90EC9-E1FA-2C39-09FF-B011C0655C10}"/>
              </a:ext>
            </a:extLst>
          </p:cNvPr>
          <p:cNvCxnSpPr>
            <a:cxnSpLocks/>
          </p:cNvCxnSpPr>
          <p:nvPr/>
        </p:nvCxnSpPr>
        <p:spPr>
          <a:xfrm flipH="1" flipV="1">
            <a:off x="7100515" y="4460682"/>
            <a:ext cx="193603" cy="628152"/>
          </a:xfrm>
          <a:prstGeom prst="straightConnector1">
            <a:avLst/>
          </a:prstGeom>
          <a:ln w="12700">
            <a:solidFill>
              <a:srgbClr val="D3FFFF"/>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D5EB76F-775B-AEDD-4ECF-1AE203D9BF85}"/>
              </a:ext>
            </a:extLst>
          </p:cNvPr>
          <p:cNvSpPr txBox="1"/>
          <p:nvPr/>
        </p:nvSpPr>
        <p:spPr>
          <a:xfrm>
            <a:off x="7197316" y="4886091"/>
            <a:ext cx="949842" cy="369332"/>
          </a:xfrm>
          <a:prstGeom prst="rect">
            <a:avLst/>
          </a:prstGeom>
          <a:noFill/>
        </p:spPr>
        <p:txBody>
          <a:bodyPr wrap="square" rtlCol="0">
            <a:spAutoFit/>
          </a:bodyPr>
          <a:lstStyle/>
          <a:p>
            <a:pPr algn="ctr"/>
            <a:r>
              <a:rPr lang="en-NL">
                <a:solidFill>
                  <a:srgbClr val="D3FFFF"/>
                </a:solidFill>
              </a:rPr>
              <a:t>hipBA</a:t>
            </a:r>
          </a:p>
        </p:txBody>
      </p:sp>
    </p:spTree>
    <p:extLst>
      <p:ext uri="{BB962C8B-B14F-4D97-AF65-F5344CB8AC3E}">
        <p14:creationId xmlns:p14="http://schemas.microsoft.com/office/powerpoint/2010/main" val="2072302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37CD8-8F26-9392-8232-DA36979EB5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1D09AE-59B5-51D3-2938-B1BDCD357BD5}"/>
              </a:ext>
            </a:extLst>
          </p:cNvPr>
          <p:cNvSpPr>
            <a:spLocks noGrp="1"/>
          </p:cNvSpPr>
          <p:nvPr>
            <p:ph type="title"/>
          </p:nvPr>
        </p:nvSpPr>
        <p:spPr>
          <a:xfrm>
            <a:off x="838199" y="408311"/>
            <a:ext cx="10515600" cy="1325563"/>
          </a:xfrm>
        </p:spPr>
        <p:txBody>
          <a:bodyPr/>
          <a:lstStyle/>
          <a:p>
            <a:r>
              <a:rPr lang="en-NL" b="1">
                <a:solidFill>
                  <a:schemeClr val="bg1"/>
                </a:solidFill>
              </a:rPr>
              <a:t>Genome copy number</a:t>
            </a:r>
          </a:p>
        </p:txBody>
      </p:sp>
      <p:sp>
        <p:nvSpPr>
          <p:cNvPr id="6" name="TextBox 5">
            <a:extLst>
              <a:ext uri="{FF2B5EF4-FFF2-40B4-BE49-F238E27FC236}">
                <a16:creationId xmlns:a16="http://schemas.microsoft.com/office/drawing/2014/main" id="{03A0E004-780E-184A-8DB9-E7E99C4DB8D4}"/>
              </a:ext>
            </a:extLst>
          </p:cNvPr>
          <p:cNvSpPr txBox="1"/>
          <p:nvPr/>
        </p:nvSpPr>
        <p:spPr>
          <a:xfrm>
            <a:off x="6697037" y="2154956"/>
            <a:ext cx="3616842" cy="1754326"/>
          </a:xfrm>
          <a:prstGeom prst="rect">
            <a:avLst/>
          </a:prstGeom>
          <a:noFill/>
        </p:spPr>
        <p:txBody>
          <a:bodyPr wrap="square" rtlCol="0">
            <a:spAutoFit/>
          </a:bodyPr>
          <a:lstStyle/>
          <a:p>
            <a:r>
              <a:rPr lang="en-NL">
                <a:solidFill>
                  <a:schemeClr val="bg1"/>
                </a:solidFill>
              </a:rPr>
              <a:t>Genome copy number increases with growth rate, because of the way replication works</a:t>
            </a:r>
          </a:p>
          <a:p>
            <a:pPr marL="285750" indent="-285750">
              <a:buFontTx/>
              <a:buChar char="-"/>
            </a:pPr>
            <a:r>
              <a:rPr lang="en-NL">
                <a:solidFill>
                  <a:schemeClr val="bg1"/>
                </a:solidFill>
              </a:rPr>
              <a:t>mannose, galactose, glycerol: 1</a:t>
            </a:r>
          </a:p>
          <a:p>
            <a:pPr marL="285750" indent="-285750">
              <a:buFontTx/>
              <a:buChar char="-"/>
            </a:pPr>
            <a:r>
              <a:rPr lang="en-NL">
                <a:solidFill>
                  <a:schemeClr val="bg1"/>
                </a:solidFill>
              </a:rPr>
              <a:t>glucose: 1.8</a:t>
            </a:r>
          </a:p>
          <a:p>
            <a:pPr marL="285750" indent="-285750">
              <a:buFontTx/>
              <a:buChar char="-"/>
            </a:pPr>
            <a:r>
              <a:rPr lang="en-NL">
                <a:solidFill>
                  <a:schemeClr val="bg1"/>
                </a:solidFill>
              </a:rPr>
              <a:t>LB: 4</a:t>
            </a:r>
          </a:p>
        </p:txBody>
      </p:sp>
      <p:pic>
        <p:nvPicPr>
          <p:cNvPr id="11" name="Picture 10">
            <a:extLst>
              <a:ext uri="{FF2B5EF4-FFF2-40B4-BE49-F238E27FC236}">
                <a16:creationId xmlns:a16="http://schemas.microsoft.com/office/drawing/2014/main" id="{6B0018B3-D2E4-3AB6-3DE1-D27157B9AC0E}"/>
              </a:ext>
            </a:extLst>
          </p:cNvPr>
          <p:cNvPicPr>
            <a:picLocks noChangeAspect="1"/>
          </p:cNvPicPr>
          <p:nvPr/>
        </p:nvPicPr>
        <p:blipFill>
          <a:blip r:embed="rId3"/>
          <a:stretch>
            <a:fillRect/>
          </a:stretch>
        </p:blipFill>
        <p:spPr>
          <a:xfrm>
            <a:off x="2424224" y="4793459"/>
            <a:ext cx="7458353" cy="1491671"/>
          </a:xfrm>
          <a:prstGeom prst="rect">
            <a:avLst/>
          </a:prstGeom>
        </p:spPr>
      </p:pic>
      <p:pic>
        <p:nvPicPr>
          <p:cNvPr id="13" name="Picture 12">
            <a:extLst>
              <a:ext uri="{FF2B5EF4-FFF2-40B4-BE49-F238E27FC236}">
                <a16:creationId xmlns:a16="http://schemas.microsoft.com/office/drawing/2014/main" id="{57351706-8633-D7DA-1E29-92A93D4ABFCC}"/>
              </a:ext>
            </a:extLst>
          </p:cNvPr>
          <p:cNvPicPr>
            <a:picLocks noChangeAspect="1"/>
          </p:cNvPicPr>
          <p:nvPr/>
        </p:nvPicPr>
        <p:blipFill>
          <a:blip r:embed="rId4"/>
          <a:srcRect b="34057"/>
          <a:stretch/>
        </p:blipFill>
        <p:spPr>
          <a:xfrm>
            <a:off x="2517421" y="1688707"/>
            <a:ext cx="3782667" cy="2626750"/>
          </a:xfrm>
          <a:prstGeom prst="rect">
            <a:avLst/>
          </a:prstGeom>
        </p:spPr>
      </p:pic>
      <p:sp>
        <p:nvSpPr>
          <p:cNvPr id="15" name="TextBox 14">
            <a:extLst>
              <a:ext uri="{FF2B5EF4-FFF2-40B4-BE49-F238E27FC236}">
                <a16:creationId xmlns:a16="http://schemas.microsoft.com/office/drawing/2014/main" id="{D589DA51-BB1D-7698-57F1-C1E920D0CE2A}"/>
              </a:ext>
            </a:extLst>
          </p:cNvPr>
          <p:cNvSpPr txBox="1"/>
          <p:nvPr/>
        </p:nvSpPr>
        <p:spPr>
          <a:xfrm>
            <a:off x="2914370" y="4315457"/>
            <a:ext cx="6096000" cy="261610"/>
          </a:xfrm>
          <a:prstGeom prst="rect">
            <a:avLst/>
          </a:prstGeom>
          <a:noFill/>
        </p:spPr>
        <p:txBody>
          <a:bodyPr wrap="square">
            <a:spAutoFit/>
          </a:bodyPr>
          <a:lstStyle/>
          <a:p>
            <a:r>
              <a:rPr lang="en-GB" sz="1050" b="0" i="0">
                <a:solidFill>
                  <a:srgbClr val="222222"/>
                </a:solidFill>
                <a:effectLst/>
                <a:latin typeface="-apple-system"/>
              </a:rPr>
              <a:t>https://doi-org.vu-nl.idm.oclc.org/10.1038/s41579-019-0212-7</a:t>
            </a:r>
            <a:endParaRPr lang="en-NL" sz="1050"/>
          </a:p>
        </p:txBody>
      </p:sp>
    </p:spTree>
    <p:extLst>
      <p:ext uri="{BB962C8B-B14F-4D97-AF65-F5344CB8AC3E}">
        <p14:creationId xmlns:p14="http://schemas.microsoft.com/office/powerpoint/2010/main" val="2049289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3BEA3-52A1-9827-2CA2-C2E76C63B64F}"/>
              </a:ext>
            </a:extLst>
          </p:cNvPr>
          <p:cNvSpPr>
            <a:spLocks noGrp="1"/>
          </p:cNvSpPr>
          <p:nvPr>
            <p:ph type="title"/>
          </p:nvPr>
        </p:nvSpPr>
        <p:spPr/>
        <p:txBody>
          <a:bodyPr/>
          <a:lstStyle/>
          <a:p>
            <a:r>
              <a:rPr lang="en-NL" b="1">
                <a:solidFill>
                  <a:schemeClr val="bg1"/>
                </a:solidFill>
              </a:rPr>
              <a:t>Gene copy number</a:t>
            </a:r>
          </a:p>
        </p:txBody>
      </p:sp>
      <p:pic>
        <p:nvPicPr>
          <p:cNvPr id="18" name="Picture 17">
            <a:extLst>
              <a:ext uri="{FF2B5EF4-FFF2-40B4-BE49-F238E27FC236}">
                <a16:creationId xmlns:a16="http://schemas.microsoft.com/office/drawing/2014/main" id="{A3FAD7C6-EF8F-DB58-E7CB-614B11F03224}"/>
              </a:ext>
            </a:extLst>
          </p:cNvPr>
          <p:cNvPicPr>
            <a:picLocks noChangeAspect="1"/>
          </p:cNvPicPr>
          <p:nvPr/>
        </p:nvPicPr>
        <p:blipFill>
          <a:blip r:embed="rId2"/>
          <a:stretch>
            <a:fillRect/>
          </a:stretch>
        </p:blipFill>
        <p:spPr>
          <a:xfrm>
            <a:off x="7071832" y="2679131"/>
            <a:ext cx="3306135" cy="2481394"/>
          </a:xfrm>
          <a:prstGeom prst="rect">
            <a:avLst/>
          </a:prstGeom>
        </p:spPr>
      </p:pic>
      <p:sp>
        <p:nvSpPr>
          <p:cNvPr id="19" name="TextBox 18">
            <a:extLst>
              <a:ext uri="{FF2B5EF4-FFF2-40B4-BE49-F238E27FC236}">
                <a16:creationId xmlns:a16="http://schemas.microsoft.com/office/drawing/2014/main" id="{BDEBBDF3-5EEB-3C7B-1461-E919B6456015}"/>
              </a:ext>
            </a:extLst>
          </p:cNvPr>
          <p:cNvSpPr txBox="1"/>
          <p:nvPr/>
        </p:nvSpPr>
        <p:spPr>
          <a:xfrm>
            <a:off x="1999882" y="6185098"/>
            <a:ext cx="4237702" cy="307777"/>
          </a:xfrm>
          <a:prstGeom prst="rect">
            <a:avLst/>
          </a:prstGeom>
          <a:noFill/>
        </p:spPr>
        <p:txBody>
          <a:bodyPr wrap="square">
            <a:spAutoFit/>
          </a:bodyPr>
          <a:lstStyle/>
          <a:p>
            <a:pPr algn="ctr"/>
            <a:r>
              <a:rPr lang="en-GB" sz="1400" b="0" i="0" u="none" strike="noStrike">
                <a:effectLst/>
                <a:latin typeface="ElsevierSans"/>
                <a:hlinkClick r:id="rId3" tooltip="Persistent link using digital object identifier"/>
              </a:rPr>
              <a:t>https://doi.org/10.1016/j.molcel.2018.01.003</a:t>
            </a:r>
            <a:endParaRPr lang="en-NL" sz="1400"/>
          </a:p>
        </p:txBody>
      </p:sp>
      <p:sp>
        <p:nvSpPr>
          <p:cNvPr id="20" name="TextBox 19">
            <a:extLst>
              <a:ext uri="{FF2B5EF4-FFF2-40B4-BE49-F238E27FC236}">
                <a16:creationId xmlns:a16="http://schemas.microsoft.com/office/drawing/2014/main" id="{0F622E5B-9F92-55C1-1236-600390B020CA}"/>
              </a:ext>
            </a:extLst>
          </p:cNvPr>
          <p:cNvSpPr txBox="1"/>
          <p:nvPr/>
        </p:nvSpPr>
        <p:spPr>
          <a:xfrm>
            <a:off x="6994406" y="5160525"/>
            <a:ext cx="3652475" cy="553998"/>
          </a:xfrm>
          <a:prstGeom prst="rect">
            <a:avLst/>
          </a:prstGeom>
          <a:noFill/>
        </p:spPr>
        <p:txBody>
          <a:bodyPr wrap="none" rtlCol="0">
            <a:spAutoFit/>
          </a:bodyPr>
          <a:lstStyle/>
          <a:p>
            <a:r>
              <a:rPr lang="en-NL">
                <a:solidFill>
                  <a:schemeClr val="bg1"/>
                </a:solidFill>
              </a:rPr>
              <a:t>Based on numbers from Bremer2008</a:t>
            </a:r>
          </a:p>
          <a:p>
            <a:r>
              <a:rPr lang="en-GB" sz="1100" b="0" i="0" u="sng">
                <a:solidFill>
                  <a:srgbClr val="1554B2"/>
                </a:solidFill>
                <a:effectLst/>
                <a:latin typeface="Montserrat" panose="020F0502020204030204" pitchFamily="34" charset="0"/>
                <a:hlinkClick r:id="rId4"/>
              </a:rPr>
              <a:t>https://doi.org/10.1128/ecosal.5.2.3</a:t>
            </a:r>
            <a:endParaRPr lang="en-NL" sz="1100">
              <a:solidFill>
                <a:schemeClr val="bg1"/>
              </a:solidFill>
            </a:endParaRPr>
          </a:p>
        </p:txBody>
      </p:sp>
      <p:pic>
        <p:nvPicPr>
          <p:cNvPr id="21" name="Picture 20" descr="A diagram of a dna sequence&#10;&#10;Description automatically generated">
            <a:extLst>
              <a:ext uri="{FF2B5EF4-FFF2-40B4-BE49-F238E27FC236}">
                <a16:creationId xmlns:a16="http://schemas.microsoft.com/office/drawing/2014/main" id="{1AD4CAC0-52D5-5DF6-3DD4-BE5367E05A23}"/>
              </a:ext>
            </a:extLst>
          </p:cNvPr>
          <p:cNvPicPr>
            <a:picLocks noChangeAspect="1"/>
          </p:cNvPicPr>
          <p:nvPr/>
        </p:nvPicPr>
        <p:blipFill>
          <a:blip r:embed="rId5"/>
          <a:stretch>
            <a:fillRect/>
          </a:stretch>
        </p:blipFill>
        <p:spPr>
          <a:xfrm>
            <a:off x="1999882" y="1561083"/>
            <a:ext cx="4181275" cy="4494410"/>
          </a:xfrm>
          <a:prstGeom prst="rect">
            <a:avLst/>
          </a:prstGeom>
        </p:spPr>
      </p:pic>
      <p:cxnSp>
        <p:nvCxnSpPr>
          <p:cNvPr id="24" name="Straight Arrow Connector 23">
            <a:extLst>
              <a:ext uri="{FF2B5EF4-FFF2-40B4-BE49-F238E27FC236}">
                <a16:creationId xmlns:a16="http://schemas.microsoft.com/office/drawing/2014/main" id="{11DB25ED-7E63-79C0-5D93-EAB958D4FBB0}"/>
              </a:ext>
            </a:extLst>
          </p:cNvPr>
          <p:cNvCxnSpPr>
            <a:cxnSpLocks/>
          </p:cNvCxnSpPr>
          <p:nvPr/>
        </p:nvCxnSpPr>
        <p:spPr>
          <a:xfrm>
            <a:off x="1749287" y="1690688"/>
            <a:ext cx="858741" cy="766265"/>
          </a:xfrm>
          <a:prstGeom prst="straightConnector1">
            <a:avLst/>
          </a:prstGeom>
          <a:ln w="25400">
            <a:solidFill>
              <a:srgbClr val="FF2B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7434437-7C5D-F905-F160-ECE4B3E6C793}"/>
              </a:ext>
            </a:extLst>
          </p:cNvPr>
          <p:cNvCxnSpPr>
            <a:cxnSpLocks/>
          </p:cNvCxnSpPr>
          <p:nvPr/>
        </p:nvCxnSpPr>
        <p:spPr>
          <a:xfrm>
            <a:off x="1186633" y="3635072"/>
            <a:ext cx="797282" cy="0"/>
          </a:xfrm>
          <a:prstGeom prst="straightConnector1">
            <a:avLst/>
          </a:prstGeom>
          <a:ln w="25400">
            <a:solidFill>
              <a:srgbClr val="00FD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6BB0B6A-D100-07FC-54E5-90D2F8D04F40}"/>
              </a:ext>
            </a:extLst>
          </p:cNvPr>
          <p:cNvCxnSpPr>
            <a:cxnSpLocks/>
          </p:cNvCxnSpPr>
          <p:nvPr/>
        </p:nvCxnSpPr>
        <p:spPr>
          <a:xfrm flipH="1">
            <a:off x="4033588" y="4826442"/>
            <a:ext cx="554315" cy="732390"/>
          </a:xfrm>
          <a:prstGeom prst="straightConnector1">
            <a:avLst/>
          </a:prstGeom>
          <a:ln w="25400">
            <a:solidFill>
              <a:srgbClr val="F7F600"/>
            </a:solidFill>
            <a:tailEnd type="stealth"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27C1F50-AD1D-FF3B-0FF0-AA87B7072F2F}"/>
              </a:ext>
            </a:extLst>
          </p:cNvPr>
          <p:cNvSpPr txBox="1"/>
          <p:nvPr/>
        </p:nvSpPr>
        <p:spPr>
          <a:xfrm>
            <a:off x="1498692" y="1439431"/>
            <a:ext cx="679965" cy="369332"/>
          </a:xfrm>
          <a:prstGeom prst="rect">
            <a:avLst/>
          </a:prstGeom>
          <a:solidFill>
            <a:srgbClr val="FF2BFF"/>
          </a:solidFill>
          <a:effectLst>
            <a:softEdge rad="46420"/>
          </a:effectLst>
        </p:spPr>
        <p:txBody>
          <a:bodyPr wrap="square" rtlCol="0">
            <a:spAutoFit/>
          </a:bodyPr>
          <a:lstStyle/>
          <a:p>
            <a:pPr algn="ctr"/>
            <a:r>
              <a:rPr lang="en-NL">
                <a:solidFill>
                  <a:schemeClr val="bg1"/>
                </a:solidFill>
              </a:rPr>
              <a:t>rpoD</a:t>
            </a:r>
          </a:p>
        </p:txBody>
      </p:sp>
      <p:sp>
        <p:nvSpPr>
          <p:cNvPr id="35" name="TextBox 34">
            <a:extLst>
              <a:ext uri="{FF2B5EF4-FFF2-40B4-BE49-F238E27FC236}">
                <a16:creationId xmlns:a16="http://schemas.microsoft.com/office/drawing/2014/main" id="{5F053372-8492-1B33-C566-2B7F85D6A1D1}"/>
              </a:ext>
            </a:extLst>
          </p:cNvPr>
          <p:cNvSpPr txBox="1"/>
          <p:nvPr/>
        </p:nvSpPr>
        <p:spPr>
          <a:xfrm>
            <a:off x="295959" y="3450406"/>
            <a:ext cx="874708" cy="369332"/>
          </a:xfrm>
          <a:prstGeom prst="rect">
            <a:avLst/>
          </a:prstGeom>
          <a:solidFill>
            <a:srgbClr val="00FDFF"/>
          </a:solidFill>
          <a:effectLst>
            <a:softEdge rad="41358"/>
          </a:effectLst>
        </p:spPr>
        <p:txBody>
          <a:bodyPr wrap="square" rtlCol="0">
            <a:spAutoFit/>
          </a:bodyPr>
          <a:lstStyle/>
          <a:p>
            <a:pPr algn="ctr"/>
            <a:r>
              <a:rPr lang="en-NL">
                <a:solidFill>
                  <a:schemeClr val="bg1"/>
                </a:solidFill>
              </a:rPr>
              <a:t>rnlAB</a:t>
            </a:r>
          </a:p>
        </p:txBody>
      </p:sp>
      <p:sp>
        <p:nvSpPr>
          <p:cNvPr id="36" name="TextBox 35">
            <a:extLst>
              <a:ext uri="{FF2B5EF4-FFF2-40B4-BE49-F238E27FC236}">
                <a16:creationId xmlns:a16="http://schemas.microsoft.com/office/drawing/2014/main" id="{48205700-DB15-7DF8-A577-C79C3B8DF66C}"/>
              </a:ext>
            </a:extLst>
          </p:cNvPr>
          <p:cNvSpPr txBox="1"/>
          <p:nvPr/>
        </p:nvSpPr>
        <p:spPr>
          <a:xfrm>
            <a:off x="4214385" y="4576974"/>
            <a:ext cx="874708" cy="369332"/>
          </a:xfrm>
          <a:prstGeom prst="rect">
            <a:avLst/>
          </a:prstGeom>
          <a:solidFill>
            <a:srgbClr val="F7F600"/>
          </a:solidFill>
          <a:effectLst>
            <a:softEdge rad="41358"/>
          </a:effectLst>
        </p:spPr>
        <p:txBody>
          <a:bodyPr wrap="square" rtlCol="0">
            <a:spAutoFit/>
          </a:bodyPr>
          <a:lstStyle/>
          <a:p>
            <a:pPr algn="ctr"/>
            <a:r>
              <a:rPr lang="en-NL">
                <a:solidFill>
                  <a:schemeClr val="bg1"/>
                </a:solidFill>
              </a:rPr>
              <a:t>hipBA</a:t>
            </a:r>
          </a:p>
        </p:txBody>
      </p:sp>
    </p:spTree>
    <p:extLst>
      <p:ext uri="{BB962C8B-B14F-4D97-AF65-F5344CB8AC3E}">
        <p14:creationId xmlns:p14="http://schemas.microsoft.com/office/powerpoint/2010/main" val="3745179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54EE8-31ED-9600-9096-79AB33520C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00A6A5-632B-6A42-89D6-04FD81B05098}"/>
              </a:ext>
            </a:extLst>
          </p:cNvPr>
          <p:cNvSpPr>
            <a:spLocks noGrp="1"/>
          </p:cNvSpPr>
          <p:nvPr>
            <p:ph type="title"/>
          </p:nvPr>
        </p:nvSpPr>
        <p:spPr/>
        <p:txBody>
          <a:bodyPr/>
          <a:lstStyle/>
          <a:p>
            <a:r>
              <a:rPr lang="en-NL" b="1">
                <a:solidFill>
                  <a:schemeClr val="bg1"/>
                </a:solidFill>
              </a:rPr>
              <a:t>Gene copy number</a:t>
            </a:r>
          </a:p>
        </p:txBody>
      </p:sp>
      <p:pic>
        <p:nvPicPr>
          <p:cNvPr id="18" name="Picture 17">
            <a:extLst>
              <a:ext uri="{FF2B5EF4-FFF2-40B4-BE49-F238E27FC236}">
                <a16:creationId xmlns:a16="http://schemas.microsoft.com/office/drawing/2014/main" id="{0802CF65-BE21-5D90-4B0F-2E68ABB013C2}"/>
              </a:ext>
            </a:extLst>
          </p:cNvPr>
          <p:cNvPicPr>
            <a:picLocks noChangeAspect="1"/>
          </p:cNvPicPr>
          <p:nvPr/>
        </p:nvPicPr>
        <p:blipFill>
          <a:blip r:embed="rId2"/>
          <a:stretch>
            <a:fillRect/>
          </a:stretch>
        </p:blipFill>
        <p:spPr>
          <a:xfrm>
            <a:off x="7071832" y="2679131"/>
            <a:ext cx="3306135" cy="2481394"/>
          </a:xfrm>
          <a:prstGeom prst="rect">
            <a:avLst/>
          </a:prstGeom>
        </p:spPr>
      </p:pic>
      <p:sp>
        <p:nvSpPr>
          <p:cNvPr id="19" name="TextBox 18">
            <a:extLst>
              <a:ext uri="{FF2B5EF4-FFF2-40B4-BE49-F238E27FC236}">
                <a16:creationId xmlns:a16="http://schemas.microsoft.com/office/drawing/2014/main" id="{E3EB3C71-0D6E-09D3-8D28-F19253B8E8DE}"/>
              </a:ext>
            </a:extLst>
          </p:cNvPr>
          <p:cNvSpPr txBox="1"/>
          <p:nvPr/>
        </p:nvSpPr>
        <p:spPr>
          <a:xfrm>
            <a:off x="1999882" y="6185098"/>
            <a:ext cx="4237702" cy="307777"/>
          </a:xfrm>
          <a:prstGeom prst="rect">
            <a:avLst/>
          </a:prstGeom>
          <a:noFill/>
        </p:spPr>
        <p:txBody>
          <a:bodyPr wrap="square">
            <a:spAutoFit/>
          </a:bodyPr>
          <a:lstStyle/>
          <a:p>
            <a:pPr algn="ctr"/>
            <a:r>
              <a:rPr lang="en-GB" sz="1400" b="0" i="0" u="none" strike="noStrike">
                <a:effectLst/>
                <a:latin typeface="ElsevierSans"/>
                <a:hlinkClick r:id="rId3" tooltip="Persistent link using digital object identifier"/>
              </a:rPr>
              <a:t>https://doi.org/10.1016/j.molcel.2018.01.003</a:t>
            </a:r>
            <a:endParaRPr lang="en-NL" sz="1400"/>
          </a:p>
        </p:txBody>
      </p:sp>
      <p:sp>
        <p:nvSpPr>
          <p:cNvPr id="20" name="TextBox 19">
            <a:extLst>
              <a:ext uri="{FF2B5EF4-FFF2-40B4-BE49-F238E27FC236}">
                <a16:creationId xmlns:a16="http://schemas.microsoft.com/office/drawing/2014/main" id="{E3B5C7B5-4F6D-6BE6-DDAB-90167B8CD02E}"/>
              </a:ext>
            </a:extLst>
          </p:cNvPr>
          <p:cNvSpPr txBox="1"/>
          <p:nvPr/>
        </p:nvSpPr>
        <p:spPr>
          <a:xfrm>
            <a:off x="6994406" y="5160525"/>
            <a:ext cx="3652475" cy="553998"/>
          </a:xfrm>
          <a:prstGeom prst="rect">
            <a:avLst/>
          </a:prstGeom>
          <a:noFill/>
        </p:spPr>
        <p:txBody>
          <a:bodyPr wrap="none" rtlCol="0">
            <a:spAutoFit/>
          </a:bodyPr>
          <a:lstStyle/>
          <a:p>
            <a:r>
              <a:rPr lang="en-NL">
                <a:solidFill>
                  <a:schemeClr val="bg1"/>
                </a:solidFill>
              </a:rPr>
              <a:t>Based on numbers from Bremer2008</a:t>
            </a:r>
          </a:p>
          <a:p>
            <a:r>
              <a:rPr lang="en-GB" sz="1100" b="0" i="0" u="sng">
                <a:solidFill>
                  <a:srgbClr val="1554B2"/>
                </a:solidFill>
                <a:effectLst/>
                <a:latin typeface="Montserrat" panose="020F0502020204030204" pitchFamily="34" charset="0"/>
                <a:hlinkClick r:id="rId4"/>
              </a:rPr>
              <a:t>https://doi.org/10.1128/ecosal.5.2.3</a:t>
            </a:r>
            <a:endParaRPr lang="en-NL" sz="1100">
              <a:solidFill>
                <a:schemeClr val="bg1"/>
              </a:solidFill>
            </a:endParaRPr>
          </a:p>
        </p:txBody>
      </p:sp>
      <p:pic>
        <p:nvPicPr>
          <p:cNvPr id="21" name="Picture 20" descr="A diagram of a dna sequence&#10;&#10;Description automatically generated">
            <a:extLst>
              <a:ext uri="{FF2B5EF4-FFF2-40B4-BE49-F238E27FC236}">
                <a16:creationId xmlns:a16="http://schemas.microsoft.com/office/drawing/2014/main" id="{BD7CCABF-7AD7-8375-BEDC-C752C35789C0}"/>
              </a:ext>
            </a:extLst>
          </p:cNvPr>
          <p:cNvPicPr>
            <a:picLocks noChangeAspect="1"/>
          </p:cNvPicPr>
          <p:nvPr/>
        </p:nvPicPr>
        <p:blipFill>
          <a:blip r:embed="rId5"/>
          <a:stretch>
            <a:fillRect/>
          </a:stretch>
        </p:blipFill>
        <p:spPr>
          <a:xfrm>
            <a:off x="1999882" y="1561083"/>
            <a:ext cx="4181275" cy="4494410"/>
          </a:xfrm>
          <a:prstGeom prst="rect">
            <a:avLst/>
          </a:prstGeom>
        </p:spPr>
      </p:pic>
      <p:cxnSp>
        <p:nvCxnSpPr>
          <p:cNvPr id="24" name="Straight Arrow Connector 23">
            <a:extLst>
              <a:ext uri="{FF2B5EF4-FFF2-40B4-BE49-F238E27FC236}">
                <a16:creationId xmlns:a16="http://schemas.microsoft.com/office/drawing/2014/main" id="{8CC9F32D-6428-C858-E05C-B493193B3ADF}"/>
              </a:ext>
            </a:extLst>
          </p:cNvPr>
          <p:cNvCxnSpPr>
            <a:cxnSpLocks/>
          </p:cNvCxnSpPr>
          <p:nvPr/>
        </p:nvCxnSpPr>
        <p:spPr>
          <a:xfrm>
            <a:off x="1749287" y="1690688"/>
            <a:ext cx="858741" cy="766265"/>
          </a:xfrm>
          <a:prstGeom prst="straightConnector1">
            <a:avLst/>
          </a:prstGeom>
          <a:ln w="25400">
            <a:solidFill>
              <a:srgbClr val="FF2B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AC29CB1-3B58-9A22-0F20-1381DF1CED30}"/>
              </a:ext>
            </a:extLst>
          </p:cNvPr>
          <p:cNvCxnSpPr>
            <a:cxnSpLocks/>
          </p:cNvCxnSpPr>
          <p:nvPr/>
        </p:nvCxnSpPr>
        <p:spPr>
          <a:xfrm>
            <a:off x="1186633" y="3635072"/>
            <a:ext cx="797282" cy="0"/>
          </a:xfrm>
          <a:prstGeom prst="straightConnector1">
            <a:avLst/>
          </a:prstGeom>
          <a:ln w="25400">
            <a:solidFill>
              <a:srgbClr val="00FD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00B0476-2073-D9D6-3FF8-422058A7A433}"/>
              </a:ext>
            </a:extLst>
          </p:cNvPr>
          <p:cNvCxnSpPr>
            <a:cxnSpLocks/>
          </p:cNvCxnSpPr>
          <p:nvPr/>
        </p:nvCxnSpPr>
        <p:spPr>
          <a:xfrm flipH="1">
            <a:off x="4033588" y="4826442"/>
            <a:ext cx="554315" cy="732390"/>
          </a:xfrm>
          <a:prstGeom prst="straightConnector1">
            <a:avLst/>
          </a:prstGeom>
          <a:ln w="25400">
            <a:solidFill>
              <a:srgbClr val="F7F600"/>
            </a:solidFill>
            <a:tailEnd type="stealth"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C3980F9-B9EF-855B-7FFA-AE9DBF792167}"/>
              </a:ext>
            </a:extLst>
          </p:cNvPr>
          <p:cNvSpPr txBox="1"/>
          <p:nvPr/>
        </p:nvSpPr>
        <p:spPr>
          <a:xfrm>
            <a:off x="1498692" y="1439431"/>
            <a:ext cx="679965" cy="369332"/>
          </a:xfrm>
          <a:prstGeom prst="rect">
            <a:avLst/>
          </a:prstGeom>
          <a:solidFill>
            <a:srgbClr val="FF2BFF"/>
          </a:solidFill>
          <a:effectLst>
            <a:softEdge rad="46420"/>
          </a:effectLst>
        </p:spPr>
        <p:txBody>
          <a:bodyPr wrap="square" rtlCol="0">
            <a:spAutoFit/>
          </a:bodyPr>
          <a:lstStyle/>
          <a:p>
            <a:pPr algn="ctr"/>
            <a:r>
              <a:rPr lang="en-NL">
                <a:solidFill>
                  <a:schemeClr val="bg1"/>
                </a:solidFill>
              </a:rPr>
              <a:t>rpoD</a:t>
            </a:r>
          </a:p>
        </p:txBody>
      </p:sp>
      <p:sp>
        <p:nvSpPr>
          <p:cNvPr id="35" name="TextBox 34">
            <a:extLst>
              <a:ext uri="{FF2B5EF4-FFF2-40B4-BE49-F238E27FC236}">
                <a16:creationId xmlns:a16="http://schemas.microsoft.com/office/drawing/2014/main" id="{B392D99D-347D-15A2-C913-EF09F64F2F7D}"/>
              </a:ext>
            </a:extLst>
          </p:cNvPr>
          <p:cNvSpPr txBox="1"/>
          <p:nvPr/>
        </p:nvSpPr>
        <p:spPr>
          <a:xfrm>
            <a:off x="295959" y="3450406"/>
            <a:ext cx="874708" cy="369332"/>
          </a:xfrm>
          <a:prstGeom prst="rect">
            <a:avLst/>
          </a:prstGeom>
          <a:solidFill>
            <a:srgbClr val="00FDFF"/>
          </a:solidFill>
          <a:effectLst>
            <a:softEdge rad="41358"/>
          </a:effectLst>
        </p:spPr>
        <p:txBody>
          <a:bodyPr wrap="square" rtlCol="0">
            <a:spAutoFit/>
          </a:bodyPr>
          <a:lstStyle/>
          <a:p>
            <a:pPr algn="ctr"/>
            <a:r>
              <a:rPr lang="en-NL">
                <a:solidFill>
                  <a:schemeClr val="bg1"/>
                </a:solidFill>
              </a:rPr>
              <a:t>rnlAB</a:t>
            </a:r>
          </a:p>
        </p:txBody>
      </p:sp>
      <p:sp>
        <p:nvSpPr>
          <p:cNvPr id="36" name="TextBox 35">
            <a:extLst>
              <a:ext uri="{FF2B5EF4-FFF2-40B4-BE49-F238E27FC236}">
                <a16:creationId xmlns:a16="http://schemas.microsoft.com/office/drawing/2014/main" id="{99A91AA7-C756-13EA-1B8F-CDB0CA259D92}"/>
              </a:ext>
            </a:extLst>
          </p:cNvPr>
          <p:cNvSpPr txBox="1"/>
          <p:nvPr/>
        </p:nvSpPr>
        <p:spPr>
          <a:xfrm>
            <a:off x="4214385" y="4576974"/>
            <a:ext cx="874708" cy="369332"/>
          </a:xfrm>
          <a:prstGeom prst="rect">
            <a:avLst/>
          </a:prstGeom>
          <a:solidFill>
            <a:srgbClr val="F7F600"/>
          </a:solidFill>
          <a:effectLst>
            <a:softEdge rad="41358"/>
          </a:effectLst>
        </p:spPr>
        <p:txBody>
          <a:bodyPr wrap="square" rtlCol="0">
            <a:spAutoFit/>
          </a:bodyPr>
          <a:lstStyle/>
          <a:p>
            <a:pPr algn="ctr"/>
            <a:r>
              <a:rPr lang="en-NL">
                <a:solidFill>
                  <a:schemeClr val="bg1"/>
                </a:solidFill>
              </a:rPr>
              <a:t>hipBA</a:t>
            </a:r>
          </a:p>
        </p:txBody>
      </p:sp>
      <p:pic>
        <p:nvPicPr>
          <p:cNvPr id="37" name="Picture 36">
            <a:extLst>
              <a:ext uri="{FF2B5EF4-FFF2-40B4-BE49-F238E27FC236}">
                <a16:creationId xmlns:a16="http://schemas.microsoft.com/office/drawing/2014/main" id="{374EA595-E50F-F4EE-6700-9F49C7967494}"/>
              </a:ext>
            </a:extLst>
          </p:cNvPr>
          <p:cNvPicPr>
            <a:picLocks noChangeAspect="1"/>
          </p:cNvPicPr>
          <p:nvPr/>
        </p:nvPicPr>
        <p:blipFill>
          <a:blip r:embed="rId6"/>
          <a:srcRect l="4417" t="51524" r="74636" b="36963"/>
          <a:stretch/>
        </p:blipFill>
        <p:spPr>
          <a:xfrm>
            <a:off x="6294445" y="1762567"/>
            <a:ext cx="1399922" cy="810226"/>
          </a:xfrm>
          <a:prstGeom prst="rect">
            <a:avLst/>
          </a:prstGeom>
        </p:spPr>
      </p:pic>
    </p:spTree>
    <p:extLst>
      <p:ext uri="{BB962C8B-B14F-4D97-AF65-F5344CB8AC3E}">
        <p14:creationId xmlns:p14="http://schemas.microsoft.com/office/powerpoint/2010/main" val="3262455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631DA-FA16-0C07-8853-43D9C1EE31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D174DF-1180-FCF5-0DCF-067BC8B90C7A}"/>
              </a:ext>
            </a:extLst>
          </p:cNvPr>
          <p:cNvSpPr>
            <a:spLocks noGrp="1"/>
          </p:cNvSpPr>
          <p:nvPr>
            <p:ph type="title"/>
          </p:nvPr>
        </p:nvSpPr>
        <p:spPr/>
        <p:txBody>
          <a:bodyPr/>
          <a:lstStyle/>
          <a:p>
            <a:r>
              <a:rPr lang="en-NL" b="1">
                <a:solidFill>
                  <a:schemeClr val="bg1"/>
                </a:solidFill>
              </a:rPr>
              <a:t>RNA polymerase</a:t>
            </a:r>
          </a:p>
        </p:txBody>
      </p:sp>
      <p:pic>
        <p:nvPicPr>
          <p:cNvPr id="12" name="Picture 11">
            <a:extLst>
              <a:ext uri="{FF2B5EF4-FFF2-40B4-BE49-F238E27FC236}">
                <a16:creationId xmlns:a16="http://schemas.microsoft.com/office/drawing/2014/main" id="{7AE99DDD-5F65-78FF-5182-16345953B611}"/>
              </a:ext>
            </a:extLst>
          </p:cNvPr>
          <p:cNvPicPr>
            <a:picLocks noChangeAspect="1"/>
          </p:cNvPicPr>
          <p:nvPr/>
        </p:nvPicPr>
        <p:blipFill>
          <a:blip r:embed="rId3"/>
          <a:stretch>
            <a:fillRect/>
          </a:stretch>
        </p:blipFill>
        <p:spPr>
          <a:xfrm>
            <a:off x="2209800" y="1435507"/>
            <a:ext cx="7772400" cy="2072640"/>
          </a:xfrm>
          <a:prstGeom prst="rect">
            <a:avLst/>
          </a:prstGeom>
        </p:spPr>
      </p:pic>
      <p:pic>
        <p:nvPicPr>
          <p:cNvPr id="14" name="Picture 13">
            <a:extLst>
              <a:ext uri="{FF2B5EF4-FFF2-40B4-BE49-F238E27FC236}">
                <a16:creationId xmlns:a16="http://schemas.microsoft.com/office/drawing/2014/main" id="{DB6E0031-CB6C-82DF-2A47-62C59DFC024E}"/>
              </a:ext>
            </a:extLst>
          </p:cNvPr>
          <p:cNvPicPr>
            <a:picLocks noChangeAspect="1"/>
          </p:cNvPicPr>
          <p:nvPr/>
        </p:nvPicPr>
        <p:blipFill>
          <a:blip r:embed="rId4"/>
          <a:stretch>
            <a:fillRect/>
          </a:stretch>
        </p:blipFill>
        <p:spPr>
          <a:xfrm>
            <a:off x="2209800" y="3499029"/>
            <a:ext cx="7772400" cy="2159000"/>
          </a:xfrm>
          <a:prstGeom prst="rect">
            <a:avLst/>
          </a:prstGeom>
        </p:spPr>
      </p:pic>
      <p:sp>
        <p:nvSpPr>
          <p:cNvPr id="3" name="TextBox 2">
            <a:extLst>
              <a:ext uri="{FF2B5EF4-FFF2-40B4-BE49-F238E27FC236}">
                <a16:creationId xmlns:a16="http://schemas.microsoft.com/office/drawing/2014/main" id="{4D066F88-E9E3-4E8F-1D7B-E5914E78D618}"/>
              </a:ext>
            </a:extLst>
          </p:cNvPr>
          <p:cNvSpPr txBox="1"/>
          <p:nvPr/>
        </p:nvSpPr>
        <p:spPr>
          <a:xfrm>
            <a:off x="1733107" y="5837274"/>
            <a:ext cx="8910084" cy="646331"/>
          </a:xfrm>
          <a:prstGeom prst="rect">
            <a:avLst/>
          </a:prstGeom>
          <a:noFill/>
        </p:spPr>
        <p:txBody>
          <a:bodyPr wrap="square" rtlCol="0">
            <a:spAutoFit/>
          </a:bodyPr>
          <a:lstStyle/>
          <a:p>
            <a:pPr marL="285750" indent="-285750">
              <a:buFont typeface="Arial" panose="020B0604020202020204" pitchFamily="34" charset="0"/>
              <a:buChar char="•"/>
            </a:pPr>
            <a:r>
              <a:rPr lang="en-GB">
                <a:solidFill>
                  <a:schemeClr val="bg1"/>
                </a:solidFill>
              </a:rPr>
              <a:t>The rate of transcription in the cell depends on the concentration of RNA polymerase </a:t>
            </a:r>
            <a:endParaRPr lang="en-NL">
              <a:solidFill>
                <a:schemeClr val="bg1"/>
              </a:solidFill>
            </a:endParaRPr>
          </a:p>
          <a:p>
            <a:pPr marL="285750" indent="-285750">
              <a:buFont typeface="Arial" panose="020B0604020202020204" pitchFamily="34" charset="0"/>
              <a:buChar char="•"/>
            </a:pPr>
            <a:r>
              <a:rPr lang="en-NL">
                <a:solidFill>
                  <a:schemeClr val="bg1"/>
                </a:solidFill>
              </a:rPr>
              <a:t>DNA and σ</a:t>
            </a:r>
            <a:r>
              <a:rPr lang="en-NL" baseline="30000">
                <a:solidFill>
                  <a:schemeClr val="bg1"/>
                </a:solidFill>
              </a:rPr>
              <a:t>70</a:t>
            </a:r>
            <a:r>
              <a:rPr lang="en-NL">
                <a:solidFill>
                  <a:schemeClr val="bg1"/>
                </a:solidFill>
              </a:rPr>
              <a:t> are not limiting</a:t>
            </a:r>
            <a:endParaRPr lang="en-GB">
              <a:solidFill>
                <a:schemeClr val="bg1"/>
              </a:solidFill>
            </a:endParaRPr>
          </a:p>
        </p:txBody>
      </p:sp>
    </p:spTree>
    <p:extLst>
      <p:ext uri="{BB962C8B-B14F-4D97-AF65-F5344CB8AC3E}">
        <p14:creationId xmlns:p14="http://schemas.microsoft.com/office/powerpoint/2010/main" val="246505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EA951-A09F-9D73-3558-D36A10D336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DF4E51-0403-65A9-278D-DC5C27830159}"/>
              </a:ext>
            </a:extLst>
          </p:cNvPr>
          <p:cNvSpPr>
            <a:spLocks noGrp="1"/>
          </p:cNvSpPr>
          <p:nvPr>
            <p:ph type="title"/>
          </p:nvPr>
        </p:nvSpPr>
        <p:spPr/>
        <p:txBody>
          <a:bodyPr/>
          <a:lstStyle/>
          <a:p>
            <a:r>
              <a:rPr lang="en-NL" b="1">
                <a:solidFill>
                  <a:schemeClr val="bg1"/>
                </a:solidFill>
              </a:rPr>
              <a:t>Unit cell size hypothesis</a:t>
            </a:r>
          </a:p>
        </p:txBody>
      </p:sp>
      <p:pic>
        <p:nvPicPr>
          <p:cNvPr id="4" name="Picture 3">
            <a:extLst>
              <a:ext uri="{FF2B5EF4-FFF2-40B4-BE49-F238E27FC236}">
                <a16:creationId xmlns:a16="http://schemas.microsoft.com/office/drawing/2014/main" id="{7844531E-75F3-9814-4E54-CD8D4117985A}"/>
              </a:ext>
            </a:extLst>
          </p:cNvPr>
          <p:cNvPicPr>
            <a:picLocks noChangeAspect="1"/>
          </p:cNvPicPr>
          <p:nvPr/>
        </p:nvPicPr>
        <p:blipFill>
          <a:blip r:embed="rId3"/>
          <a:stretch>
            <a:fillRect/>
          </a:stretch>
        </p:blipFill>
        <p:spPr>
          <a:xfrm>
            <a:off x="3079934" y="4275842"/>
            <a:ext cx="8548538" cy="2586112"/>
          </a:xfrm>
          <a:prstGeom prst="rect">
            <a:avLst/>
          </a:prstGeom>
        </p:spPr>
      </p:pic>
      <p:sp>
        <p:nvSpPr>
          <p:cNvPr id="5" name="TextBox 4">
            <a:extLst>
              <a:ext uri="{FF2B5EF4-FFF2-40B4-BE49-F238E27FC236}">
                <a16:creationId xmlns:a16="http://schemas.microsoft.com/office/drawing/2014/main" id="{C315252F-BA14-F084-8CBB-87B376F195AA}"/>
              </a:ext>
            </a:extLst>
          </p:cNvPr>
          <p:cNvSpPr txBox="1"/>
          <p:nvPr/>
        </p:nvSpPr>
        <p:spPr>
          <a:xfrm>
            <a:off x="5674436" y="2131377"/>
            <a:ext cx="2265538" cy="923330"/>
          </a:xfrm>
          <a:prstGeom prst="rect">
            <a:avLst/>
          </a:prstGeom>
          <a:noFill/>
        </p:spPr>
        <p:txBody>
          <a:bodyPr wrap="square" rtlCol="0">
            <a:spAutoFit/>
          </a:bodyPr>
          <a:lstStyle/>
          <a:p>
            <a:r>
              <a:rPr lang="en-NL">
                <a:solidFill>
                  <a:schemeClr val="bg1"/>
                </a:solidFill>
              </a:rPr>
              <a:t>Cell size increases exponentially with growth rate</a:t>
            </a:r>
          </a:p>
        </p:txBody>
      </p:sp>
      <p:pic>
        <p:nvPicPr>
          <p:cNvPr id="9" name="Picture 8">
            <a:extLst>
              <a:ext uri="{FF2B5EF4-FFF2-40B4-BE49-F238E27FC236}">
                <a16:creationId xmlns:a16="http://schemas.microsoft.com/office/drawing/2014/main" id="{1976D3CE-69AB-BA1D-0AAB-407178819765}"/>
              </a:ext>
            </a:extLst>
          </p:cNvPr>
          <p:cNvPicPr>
            <a:picLocks noChangeAspect="1"/>
          </p:cNvPicPr>
          <p:nvPr/>
        </p:nvPicPr>
        <p:blipFill>
          <a:blip r:embed="rId4"/>
          <a:stretch>
            <a:fillRect/>
          </a:stretch>
        </p:blipFill>
        <p:spPr>
          <a:xfrm>
            <a:off x="7542654" y="1215087"/>
            <a:ext cx="4041954" cy="3033657"/>
          </a:xfrm>
          <a:prstGeom prst="rect">
            <a:avLst/>
          </a:prstGeom>
        </p:spPr>
      </p:pic>
      <p:sp>
        <p:nvSpPr>
          <p:cNvPr id="10" name="TextBox 9">
            <a:extLst>
              <a:ext uri="{FF2B5EF4-FFF2-40B4-BE49-F238E27FC236}">
                <a16:creationId xmlns:a16="http://schemas.microsoft.com/office/drawing/2014/main" id="{96B0BB67-B5C2-0EFF-2F4D-58FC9D7B5602}"/>
              </a:ext>
            </a:extLst>
          </p:cNvPr>
          <p:cNvSpPr txBox="1"/>
          <p:nvPr/>
        </p:nvSpPr>
        <p:spPr>
          <a:xfrm>
            <a:off x="985684" y="5075684"/>
            <a:ext cx="2860679" cy="923330"/>
          </a:xfrm>
          <a:prstGeom prst="rect">
            <a:avLst/>
          </a:prstGeom>
          <a:noFill/>
        </p:spPr>
        <p:txBody>
          <a:bodyPr wrap="square" rtlCol="0">
            <a:spAutoFit/>
          </a:bodyPr>
          <a:lstStyle/>
          <a:p>
            <a:r>
              <a:rPr lang="en-NL">
                <a:solidFill>
                  <a:schemeClr val="bg1"/>
                </a:solidFill>
              </a:rPr>
              <a:t>Gene copy number increases linearly with volume </a:t>
            </a:r>
          </a:p>
        </p:txBody>
      </p:sp>
      <p:grpSp>
        <p:nvGrpSpPr>
          <p:cNvPr id="19" name="Group 18">
            <a:extLst>
              <a:ext uri="{FF2B5EF4-FFF2-40B4-BE49-F238E27FC236}">
                <a16:creationId xmlns:a16="http://schemas.microsoft.com/office/drawing/2014/main" id="{7DA92A38-B331-C698-6FE9-A4653A7A3D32}"/>
              </a:ext>
            </a:extLst>
          </p:cNvPr>
          <p:cNvGrpSpPr/>
          <p:nvPr/>
        </p:nvGrpSpPr>
        <p:grpSpPr>
          <a:xfrm>
            <a:off x="838200" y="1346554"/>
            <a:ext cx="4102320" cy="2836897"/>
            <a:chOff x="777834" y="1557204"/>
            <a:chExt cx="4102320" cy="2836897"/>
          </a:xfrm>
        </p:grpSpPr>
        <p:pic>
          <p:nvPicPr>
            <p:cNvPr id="17" name="Picture 16">
              <a:extLst>
                <a:ext uri="{FF2B5EF4-FFF2-40B4-BE49-F238E27FC236}">
                  <a16:creationId xmlns:a16="http://schemas.microsoft.com/office/drawing/2014/main" id="{23E2AB13-943B-969A-D3EF-52349FE417B4}"/>
                </a:ext>
              </a:extLst>
            </p:cNvPr>
            <p:cNvPicPr>
              <a:picLocks noChangeAspect="1"/>
            </p:cNvPicPr>
            <p:nvPr/>
          </p:nvPicPr>
          <p:blipFill>
            <a:blip r:embed="rId5"/>
            <a:srcRect t="22670" b="21348"/>
            <a:stretch/>
          </p:blipFill>
          <p:spPr>
            <a:xfrm>
              <a:off x="838200" y="2131377"/>
              <a:ext cx="4041954" cy="2262724"/>
            </a:xfrm>
            <a:prstGeom prst="rect">
              <a:avLst/>
            </a:prstGeom>
          </p:spPr>
        </p:pic>
        <p:pic>
          <p:nvPicPr>
            <p:cNvPr id="18" name="Picture 17">
              <a:extLst>
                <a:ext uri="{FF2B5EF4-FFF2-40B4-BE49-F238E27FC236}">
                  <a16:creationId xmlns:a16="http://schemas.microsoft.com/office/drawing/2014/main" id="{231C6F29-C471-3156-D0AA-78C9AD7DD7DE}"/>
                </a:ext>
              </a:extLst>
            </p:cNvPr>
            <p:cNvPicPr>
              <a:picLocks noChangeAspect="1"/>
            </p:cNvPicPr>
            <p:nvPr/>
          </p:nvPicPr>
          <p:blipFill>
            <a:blip r:embed="rId5"/>
            <a:srcRect b="82492"/>
            <a:stretch/>
          </p:blipFill>
          <p:spPr>
            <a:xfrm>
              <a:off x="777834" y="1557204"/>
              <a:ext cx="4041954" cy="707657"/>
            </a:xfrm>
            <a:prstGeom prst="rect">
              <a:avLst/>
            </a:prstGeom>
          </p:spPr>
        </p:pic>
      </p:grpSp>
    </p:spTree>
    <p:extLst>
      <p:ext uri="{BB962C8B-B14F-4D97-AF65-F5344CB8AC3E}">
        <p14:creationId xmlns:p14="http://schemas.microsoft.com/office/powerpoint/2010/main" val="812410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92906-257F-5421-1FB2-28EC9C0BF54A}"/>
              </a:ext>
            </a:extLst>
          </p:cNvPr>
          <p:cNvSpPr>
            <a:spLocks noGrp="1"/>
          </p:cNvSpPr>
          <p:nvPr>
            <p:ph type="title"/>
          </p:nvPr>
        </p:nvSpPr>
        <p:spPr/>
        <p:txBody>
          <a:bodyPr/>
          <a:lstStyle/>
          <a:p>
            <a:r>
              <a:rPr lang="en-NL" b="1">
                <a:solidFill>
                  <a:schemeClr val="bg1"/>
                </a:solidFill>
              </a:rPr>
              <a:t>Conclusions</a:t>
            </a:r>
          </a:p>
        </p:txBody>
      </p:sp>
      <p:sp>
        <p:nvSpPr>
          <p:cNvPr id="3" name="Content Placeholder 2">
            <a:extLst>
              <a:ext uri="{FF2B5EF4-FFF2-40B4-BE49-F238E27FC236}">
                <a16:creationId xmlns:a16="http://schemas.microsoft.com/office/drawing/2014/main" id="{D6C3401F-C2FB-80C8-E570-722EF51BD2A9}"/>
              </a:ext>
            </a:extLst>
          </p:cNvPr>
          <p:cNvSpPr>
            <a:spLocks noGrp="1"/>
          </p:cNvSpPr>
          <p:nvPr>
            <p:ph idx="1"/>
          </p:nvPr>
        </p:nvSpPr>
        <p:spPr/>
        <p:txBody>
          <a:bodyPr/>
          <a:lstStyle/>
          <a:p>
            <a:r>
              <a:rPr lang="en-NL">
                <a:solidFill>
                  <a:schemeClr val="bg1"/>
                </a:solidFill>
              </a:rPr>
              <a:t>method for performing 3-color smFISH in </a:t>
            </a:r>
            <a:r>
              <a:rPr lang="en-NL" i="1">
                <a:solidFill>
                  <a:schemeClr val="bg1"/>
                </a:solidFill>
              </a:rPr>
              <a:t>E.coli </a:t>
            </a:r>
          </a:p>
          <a:p>
            <a:r>
              <a:rPr lang="en-NL">
                <a:solidFill>
                  <a:schemeClr val="bg1"/>
                </a:solidFill>
              </a:rPr>
              <a:t>pipeline for quantifying rpoD, hipBA and rnlAB expression</a:t>
            </a:r>
          </a:p>
          <a:p>
            <a:r>
              <a:rPr lang="en-NL">
                <a:solidFill>
                  <a:schemeClr val="bg1"/>
                </a:solidFill>
              </a:rPr>
              <a:t>results suggest that:</a:t>
            </a:r>
          </a:p>
          <a:p>
            <a:pPr lvl="1"/>
            <a:r>
              <a:rPr lang="en-NL">
                <a:solidFill>
                  <a:schemeClr val="bg1"/>
                </a:solidFill>
              </a:rPr>
              <a:t>rpoD expression is growth regulated, whereas TA systems expression does not significantly change with growth rate</a:t>
            </a:r>
          </a:p>
          <a:p>
            <a:pPr lvl="1"/>
            <a:r>
              <a:rPr lang="en-NL">
                <a:solidFill>
                  <a:schemeClr val="bg1"/>
                </a:solidFill>
              </a:rPr>
              <a:t>gene copy number is roughly proportional to cell volume</a:t>
            </a:r>
          </a:p>
          <a:p>
            <a:pPr lvl="1"/>
            <a:r>
              <a:rPr lang="en-NL">
                <a:solidFill>
                  <a:schemeClr val="bg1"/>
                </a:solidFill>
              </a:rPr>
              <a:t>hipBA is located at the tip of the nucleoid</a:t>
            </a:r>
          </a:p>
        </p:txBody>
      </p:sp>
    </p:spTree>
    <p:extLst>
      <p:ext uri="{BB962C8B-B14F-4D97-AF65-F5344CB8AC3E}">
        <p14:creationId xmlns:p14="http://schemas.microsoft.com/office/powerpoint/2010/main" val="116833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8A5DA-38B5-9632-7A36-3BC18FE42674}"/>
              </a:ext>
            </a:extLst>
          </p:cNvPr>
          <p:cNvSpPr>
            <a:spLocks noGrp="1"/>
          </p:cNvSpPr>
          <p:nvPr>
            <p:ph type="title"/>
          </p:nvPr>
        </p:nvSpPr>
        <p:spPr>
          <a:solidFill>
            <a:schemeClr val="tx1"/>
          </a:solidFill>
        </p:spPr>
        <p:txBody>
          <a:bodyPr/>
          <a:lstStyle/>
          <a:p>
            <a:r>
              <a:rPr lang="en-NL" b="1">
                <a:solidFill>
                  <a:schemeClr val="bg1"/>
                </a:solidFill>
              </a:rPr>
              <a:t>Next</a:t>
            </a:r>
          </a:p>
        </p:txBody>
      </p:sp>
      <p:sp>
        <p:nvSpPr>
          <p:cNvPr id="5" name="TextBox 4">
            <a:extLst>
              <a:ext uri="{FF2B5EF4-FFF2-40B4-BE49-F238E27FC236}">
                <a16:creationId xmlns:a16="http://schemas.microsoft.com/office/drawing/2014/main" id="{BBFD9D96-0A0A-3536-B227-9007C79F52CA}"/>
              </a:ext>
            </a:extLst>
          </p:cNvPr>
          <p:cNvSpPr txBox="1"/>
          <p:nvPr/>
        </p:nvSpPr>
        <p:spPr>
          <a:xfrm>
            <a:off x="2816102" y="1027906"/>
            <a:ext cx="7396222" cy="5632311"/>
          </a:xfrm>
          <a:prstGeom prst="rect">
            <a:avLst/>
          </a:prstGeom>
          <a:solidFill>
            <a:schemeClr val="tx1"/>
          </a:solidFill>
        </p:spPr>
        <p:txBody>
          <a:bodyPr wrap="square" rtlCol="0">
            <a:spAutoFit/>
          </a:bodyPr>
          <a:lstStyle/>
          <a:p>
            <a:pPr marL="285750" indent="-285750">
              <a:buFont typeface="Arial" panose="020B0604020202020204" pitchFamily="34" charset="0"/>
              <a:buChar char="•"/>
            </a:pPr>
            <a:r>
              <a:rPr lang="en-NL">
                <a:solidFill>
                  <a:schemeClr val="bg1"/>
                </a:solidFill>
              </a:rPr>
              <a:t>cultures</a:t>
            </a:r>
          </a:p>
          <a:p>
            <a:pPr marL="742950" lvl="1" indent="-285750">
              <a:buFont typeface="Arial" panose="020B0604020202020204" pitchFamily="34" charset="0"/>
              <a:buChar char="•"/>
            </a:pPr>
            <a:r>
              <a:rPr lang="en-NL">
                <a:solidFill>
                  <a:schemeClr val="bg1"/>
                </a:solidFill>
              </a:rPr>
              <a:t>use amino-acids =&gt; larger cells =&gt; better processing</a:t>
            </a:r>
          </a:p>
          <a:p>
            <a:pPr marL="285750" indent="-285750">
              <a:buFont typeface="Arial" panose="020B0604020202020204" pitchFamily="34" charset="0"/>
              <a:buChar char="•"/>
            </a:pPr>
            <a:r>
              <a:rPr lang="en-NL">
                <a:solidFill>
                  <a:schemeClr val="bg1"/>
                </a:solidFill>
              </a:rPr>
              <a:t>stress condition</a:t>
            </a:r>
          </a:p>
          <a:p>
            <a:pPr marL="742950" lvl="1" indent="-285750">
              <a:buFont typeface="Arial" panose="020B0604020202020204" pitchFamily="34" charset="0"/>
              <a:buChar char="•"/>
            </a:pPr>
            <a:r>
              <a:rPr lang="en-NL">
                <a:solidFill>
                  <a:schemeClr val="bg1"/>
                </a:solidFill>
              </a:rPr>
              <a:t>rpoS probes (rpoS: 993 bp)</a:t>
            </a:r>
          </a:p>
          <a:p>
            <a:pPr marL="285750" indent="-285750">
              <a:buFont typeface="Arial" panose="020B0604020202020204" pitchFamily="34" charset="0"/>
              <a:buChar char="•"/>
            </a:pPr>
            <a:r>
              <a:rPr lang="en-NL">
                <a:solidFill>
                  <a:schemeClr val="bg1"/>
                </a:solidFill>
              </a:rPr>
              <a:t>FISH</a:t>
            </a:r>
          </a:p>
          <a:p>
            <a:pPr marL="742950" lvl="1" indent="-285750">
              <a:buFont typeface="Arial" panose="020B0604020202020204" pitchFamily="34" charset="0"/>
              <a:buChar char="•"/>
            </a:pPr>
            <a:r>
              <a:rPr lang="en-NL">
                <a:solidFill>
                  <a:schemeClr val="bg1"/>
                </a:solidFill>
              </a:rPr>
              <a:t>fewer unbound rnlAB probes</a:t>
            </a:r>
          </a:p>
          <a:p>
            <a:pPr marL="285750" indent="-285750">
              <a:buFont typeface="Arial" panose="020B0604020202020204" pitchFamily="34" charset="0"/>
              <a:buChar char="•"/>
            </a:pPr>
            <a:r>
              <a:rPr lang="en-NL">
                <a:solidFill>
                  <a:schemeClr val="bg1"/>
                </a:solidFill>
              </a:rPr>
              <a:t>analysis</a:t>
            </a:r>
          </a:p>
          <a:p>
            <a:pPr marL="742950" lvl="1" indent="-285750">
              <a:buFont typeface="Arial" panose="020B0604020202020204" pitchFamily="34" charset="0"/>
              <a:buChar char="•"/>
            </a:pPr>
            <a:r>
              <a:rPr lang="en-NL">
                <a:solidFill>
                  <a:schemeClr val="bg1"/>
                </a:solidFill>
              </a:rPr>
              <a:t>more cells</a:t>
            </a:r>
          </a:p>
          <a:p>
            <a:pPr marL="742950" lvl="1" indent="-285750">
              <a:buFont typeface="Arial" panose="020B0604020202020204" pitchFamily="34" charset="0"/>
              <a:buChar char="•"/>
            </a:pPr>
            <a:r>
              <a:rPr lang="en-NL">
                <a:solidFill>
                  <a:schemeClr val="bg1"/>
                </a:solidFill>
              </a:rPr>
              <a:t>segmentation</a:t>
            </a:r>
          </a:p>
          <a:p>
            <a:pPr marL="1200150" lvl="2" indent="-285750">
              <a:buFont typeface="Arial" panose="020B0604020202020204" pitchFamily="34" charset="0"/>
              <a:buChar char="•"/>
            </a:pPr>
            <a:r>
              <a:rPr lang="en-NL">
                <a:solidFill>
                  <a:schemeClr val="bg1"/>
                </a:solidFill>
              </a:rPr>
              <a:t>post-filtering</a:t>
            </a:r>
          </a:p>
          <a:p>
            <a:pPr marL="1200150" lvl="2" indent="-285750">
              <a:buFont typeface="Arial" panose="020B0604020202020204" pitchFamily="34" charset="0"/>
              <a:buChar char="•"/>
            </a:pPr>
            <a:r>
              <a:rPr lang="en-NL">
                <a:solidFill>
                  <a:schemeClr val="bg1"/>
                </a:solidFill>
              </a:rPr>
              <a:t>brightfield or phase contrast for cell outline</a:t>
            </a:r>
          </a:p>
          <a:p>
            <a:pPr marL="285750" indent="-285750">
              <a:buFont typeface="Arial" panose="020B0604020202020204" pitchFamily="34" charset="0"/>
              <a:buChar char="•"/>
            </a:pPr>
            <a:r>
              <a:rPr lang="en-NL">
                <a:solidFill>
                  <a:schemeClr val="bg1"/>
                </a:solidFill>
              </a:rPr>
              <a:t>pipeline</a:t>
            </a:r>
          </a:p>
          <a:p>
            <a:pPr marL="742950" lvl="1" indent="-285750">
              <a:buFont typeface="Arial" panose="020B0604020202020204" pitchFamily="34" charset="0"/>
              <a:buChar char="•"/>
            </a:pPr>
            <a:r>
              <a:rPr lang="en-NL">
                <a:solidFill>
                  <a:schemeClr val="bg1"/>
                </a:solidFill>
              </a:rPr>
              <a:t>try U-FISH</a:t>
            </a:r>
          </a:p>
          <a:p>
            <a:pPr marL="742950" lvl="1" indent="-285750">
              <a:buFont typeface="Arial" panose="020B0604020202020204" pitchFamily="34" charset="0"/>
              <a:buChar char="•"/>
            </a:pPr>
            <a:r>
              <a:rPr lang="en-NL">
                <a:solidFill>
                  <a:schemeClr val="bg1"/>
                </a:solidFill>
              </a:rPr>
              <a:t>napari plugin</a:t>
            </a:r>
          </a:p>
          <a:p>
            <a:pPr marL="285750" indent="-285750">
              <a:buFont typeface="Arial" panose="020B0604020202020204" pitchFamily="34" charset="0"/>
              <a:buChar char="•"/>
            </a:pPr>
            <a:r>
              <a:rPr lang="en-NL">
                <a:solidFill>
                  <a:schemeClr val="bg1"/>
                </a:solidFill>
              </a:rPr>
              <a:t>time-lapse experiment</a:t>
            </a:r>
          </a:p>
          <a:p>
            <a:pPr marL="742950" lvl="1" indent="-285750">
              <a:buFont typeface="Arial" panose="020B0604020202020204" pitchFamily="34" charset="0"/>
              <a:buChar char="•"/>
            </a:pPr>
            <a:r>
              <a:rPr lang="en-NL">
                <a:solidFill>
                  <a:schemeClr val="bg1"/>
                </a:solidFill>
              </a:rPr>
              <a:t>movie on a chip + fixing + FISH</a:t>
            </a:r>
          </a:p>
          <a:p>
            <a:pPr marL="285750" indent="-285750">
              <a:buFont typeface="Arial" panose="020B0604020202020204" pitchFamily="34" charset="0"/>
              <a:buChar char="•"/>
            </a:pPr>
            <a:r>
              <a:rPr lang="en-NL">
                <a:solidFill>
                  <a:schemeClr val="bg1"/>
                </a:solidFill>
              </a:rPr>
              <a:t>fine-resolution microscopy techniques</a:t>
            </a:r>
          </a:p>
          <a:p>
            <a:pPr marL="742950" lvl="1" indent="-285750">
              <a:buFont typeface="Arial" panose="020B0604020202020204" pitchFamily="34" charset="0"/>
              <a:buChar char="•"/>
            </a:pPr>
            <a:r>
              <a:rPr lang="en-NL">
                <a:solidFill>
                  <a:schemeClr val="bg1"/>
                </a:solidFill>
              </a:rPr>
              <a:t>expansion</a:t>
            </a:r>
          </a:p>
          <a:p>
            <a:pPr marL="742950" lvl="1" indent="-285750">
              <a:buFont typeface="Arial" panose="020B0604020202020204" pitchFamily="34" charset="0"/>
              <a:buChar char="•"/>
            </a:pPr>
            <a:r>
              <a:rPr lang="en-NL">
                <a:solidFill>
                  <a:schemeClr val="bg1"/>
                </a:solidFill>
              </a:rPr>
              <a:t>super-resolution</a:t>
            </a:r>
          </a:p>
          <a:p>
            <a:pPr marL="285750" indent="-285750">
              <a:buFont typeface="Arial" panose="020B0604020202020204" pitchFamily="34" charset="0"/>
              <a:buChar char="•"/>
            </a:pPr>
            <a:endParaRPr lang="en-NL">
              <a:solidFill>
                <a:schemeClr val="bg1"/>
              </a:solidFill>
            </a:endParaRPr>
          </a:p>
        </p:txBody>
      </p:sp>
    </p:spTree>
    <p:extLst>
      <p:ext uri="{BB962C8B-B14F-4D97-AF65-F5344CB8AC3E}">
        <p14:creationId xmlns:p14="http://schemas.microsoft.com/office/powerpoint/2010/main" val="292758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E9DFA-CF2C-8BF1-9CF1-3B007820BA68}"/>
              </a:ext>
            </a:extLst>
          </p:cNvPr>
          <p:cNvSpPr>
            <a:spLocks noGrp="1"/>
          </p:cNvSpPr>
          <p:nvPr>
            <p:ph type="title"/>
          </p:nvPr>
        </p:nvSpPr>
        <p:spPr/>
        <p:txBody>
          <a:bodyPr/>
          <a:lstStyle/>
          <a:p>
            <a:r>
              <a:rPr lang="en-NL" b="1">
                <a:solidFill>
                  <a:schemeClr val="bg1"/>
                </a:solidFill>
              </a:rPr>
              <a:t>TA systems</a:t>
            </a:r>
          </a:p>
        </p:txBody>
      </p:sp>
      <p:pic>
        <p:nvPicPr>
          <p:cNvPr id="3074" name="Picture 2" descr="A diagram of a chemical reaction&#10;&#10;Description automatically generated">
            <a:extLst>
              <a:ext uri="{FF2B5EF4-FFF2-40B4-BE49-F238E27FC236}">
                <a16:creationId xmlns:a16="http://schemas.microsoft.com/office/drawing/2014/main" id="{B8D4F7D6-0FC1-359C-913B-FA1A4DC1E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9019" y="445178"/>
            <a:ext cx="2375681" cy="11225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7ED60AB-CF44-FA50-C698-9EF1514B0450}"/>
              </a:ext>
            </a:extLst>
          </p:cNvPr>
          <p:cNvSpPr txBox="1"/>
          <p:nvPr/>
        </p:nvSpPr>
        <p:spPr>
          <a:xfrm>
            <a:off x="838200" y="1855281"/>
            <a:ext cx="5295013" cy="4093428"/>
          </a:xfrm>
          <a:prstGeom prst="rect">
            <a:avLst/>
          </a:prstGeom>
          <a:noFill/>
        </p:spPr>
        <p:txBody>
          <a:bodyPr wrap="square" rtlCol="0">
            <a:spAutoFit/>
          </a:bodyPr>
          <a:lstStyle/>
          <a:p>
            <a:pPr marL="285750" indent="-285750">
              <a:buFont typeface="Arial" panose="020B0604020202020204" pitchFamily="34" charset="0"/>
              <a:buChar char="•"/>
            </a:pPr>
            <a:r>
              <a:rPr lang="en-NL" sz="2000">
                <a:solidFill>
                  <a:schemeClr val="bg1"/>
                </a:solidFill>
              </a:rPr>
              <a:t>Multiple TA systems on the E.coli bacterial genome</a:t>
            </a:r>
          </a:p>
          <a:p>
            <a:pPr marL="285750" indent="-285750">
              <a:buFont typeface="Arial" panose="020B0604020202020204" pitchFamily="34" charset="0"/>
              <a:buChar char="•"/>
            </a:pPr>
            <a:r>
              <a:rPr lang="en-NL" sz="2000">
                <a:solidFill>
                  <a:schemeClr val="bg1"/>
                </a:solidFill>
              </a:rPr>
              <a:t>TA module = a small operon that encode a toxic protein and a corresponding antitoxin (typically upstream)</a:t>
            </a:r>
          </a:p>
          <a:p>
            <a:pPr marL="285750" indent="-285750">
              <a:buFont typeface="Arial" panose="020B0604020202020204" pitchFamily="34" charset="0"/>
              <a:buChar char="•"/>
            </a:pPr>
            <a:r>
              <a:rPr lang="en-NL" sz="2000">
                <a:solidFill>
                  <a:schemeClr val="bg1"/>
                </a:solidFill>
              </a:rPr>
              <a:t>The antitoxin can be a protein or an RNA molecule</a:t>
            </a:r>
          </a:p>
          <a:p>
            <a:pPr marL="285750" indent="-285750">
              <a:buFont typeface="Arial" panose="020B0604020202020204" pitchFamily="34" charset="0"/>
              <a:buChar char="•"/>
            </a:pPr>
            <a:r>
              <a:rPr lang="en-NL" sz="2000">
                <a:solidFill>
                  <a:schemeClr val="bg1"/>
                </a:solidFill>
              </a:rPr>
              <a:t>In type II TA systems,  the antitoxin is a protein that binds to the toxin to neutralize it</a:t>
            </a:r>
          </a:p>
          <a:p>
            <a:pPr marL="285750" indent="-285750">
              <a:buFont typeface="Arial" panose="020B0604020202020204" pitchFamily="34" charset="0"/>
              <a:buChar char="•"/>
            </a:pPr>
            <a:r>
              <a:rPr lang="en-NL" sz="2000">
                <a:solidFill>
                  <a:schemeClr val="bg1"/>
                </a:solidFill>
              </a:rPr>
              <a:t>Toxin is stable, antitoxin is labile and degraded by proteases</a:t>
            </a:r>
          </a:p>
          <a:p>
            <a:pPr marL="285750" indent="-285750">
              <a:buFont typeface="Arial" panose="020B0604020202020204" pitchFamily="34" charset="0"/>
              <a:buChar char="•"/>
            </a:pPr>
            <a:r>
              <a:rPr lang="en-NL" sz="2000">
                <a:solidFill>
                  <a:schemeClr val="bg1"/>
                </a:solidFill>
              </a:rPr>
              <a:t>Antitoxin and TA complex repress their own transcription: less AT =&gt; more transcription</a:t>
            </a:r>
          </a:p>
        </p:txBody>
      </p:sp>
      <p:pic>
        <p:nvPicPr>
          <p:cNvPr id="3" name="Picture 2" descr="A diagram of a dna sequence&#10;&#10;Description automatically generated">
            <a:extLst>
              <a:ext uri="{FF2B5EF4-FFF2-40B4-BE49-F238E27FC236}">
                <a16:creationId xmlns:a16="http://schemas.microsoft.com/office/drawing/2014/main" id="{51991480-D58E-E1A0-0BA6-FD4144CB4FA9}"/>
              </a:ext>
            </a:extLst>
          </p:cNvPr>
          <p:cNvPicPr>
            <a:picLocks noChangeAspect="1"/>
          </p:cNvPicPr>
          <p:nvPr/>
        </p:nvPicPr>
        <p:blipFill>
          <a:blip r:embed="rId4"/>
          <a:stretch>
            <a:fillRect/>
          </a:stretch>
        </p:blipFill>
        <p:spPr>
          <a:xfrm>
            <a:off x="6516223" y="1855281"/>
            <a:ext cx="4181275" cy="4494410"/>
          </a:xfrm>
          <a:prstGeom prst="rect">
            <a:avLst/>
          </a:prstGeom>
        </p:spPr>
      </p:pic>
      <p:sp>
        <p:nvSpPr>
          <p:cNvPr id="6" name="TextBox 5">
            <a:extLst>
              <a:ext uri="{FF2B5EF4-FFF2-40B4-BE49-F238E27FC236}">
                <a16:creationId xmlns:a16="http://schemas.microsoft.com/office/drawing/2014/main" id="{0B5E6862-4CB6-9CF0-2F16-074EEC31A441}"/>
              </a:ext>
            </a:extLst>
          </p:cNvPr>
          <p:cNvSpPr txBox="1"/>
          <p:nvPr/>
        </p:nvSpPr>
        <p:spPr>
          <a:xfrm>
            <a:off x="6607279" y="6514284"/>
            <a:ext cx="4237702" cy="307777"/>
          </a:xfrm>
          <a:prstGeom prst="rect">
            <a:avLst/>
          </a:prstGeom>
          <a:noFill/>
        </p:spPr>
        <p:txBody>
          <a:bodyPr wrap="square">
            <a:spAutoFit/>
          </a:bodyPr>
          <a:lstStyle/>
          <a:p>
            <a:pPr algn="ctr"/>
            <a:r>
              <a:rPr lang="en-GB" sz="1400" b="0" i="0" u="none" strike="noStrike">
                <a:effectLst/>
                <a:latin typeface="ElsevierSans"/>
                <a:hlinkClick r:id="rId5" tooltip="Persistent link using digital object identifier"/>
              </a:rPr>
              <a:t>https://doi.org/10.1016/j.molcel.2018.01.003</a:t>
            </a:r>
            <a:endParaRPr lang="en-NL" sz="1400"/>
          </a:p>
        </p:txBody>
      </p:sp>
    </p:spTree>
    <p:extLst>
      <p:ext uri="{BB962C8B-B14F-4D97-AF65-F5344CB8AC3E}">
        <p14:creationId xmlns:p14="http://schemas.microsoft.com/office/powerpoint/2010/main" val="3437550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1A104-7173-BCD5-BDA6-EE5AAADC566C}"/>
              </a:ext>
            </a:extLst>
          </p:cNvPr>
          <p:cNvSpPr>
            <a:spLocks noGrp="1"/>
          </p:cNvSpPr>
          <p:nvPr>
            <p:ph type="title"/>
          </p:nvPr>
        </p:nvSpPr>
        <p:spPr/>
        <p:txBody>
          <a:bodyPr/>
          <a:lstStyle/>
          <a:p>
            <a:r>
              <a:rPr lang="en-NL" b="1">
                <a:solidFill>
                  <a:schemeClr val="bg1"/>
                </a:solidFill>
              </a:rPr>
              <a:t>Phenotypic switch</a:t>
            </a:r>
          </a:p>
        </p:txBody>
      </p:sp>
      <p:pic>
        <p:nvPicPr>
          <p:cNvPr id="2052" name="Picture 4" descr="A diagram of a growth arrest&#10;&#10;Description automatically generated">
            <a:extLst>
              <a:ext uri="{FF2B5EF4-FFF2-40B4-BE49-F238E27FC236}">
                <a16:creationId xmlns:a16="http://schemas.microsoft.com/office/drawing/2014/main" id="{9FFFB68F-BEAC-E1D7-8773-6C144AA62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6921" y="2057268"/>
            <a:ext cx="4381500" cy="16637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diagram of a growth arrest&#10;&#10;Description automatically generated">
            <a:extLst>
              <a:ext uri="{FF2B5EF4-FFF2-40B4-BE49-F238E27FC236}">
                <a16:creationId xmlns:a16="http://schemas.microsoft.com/office/drawing/2014/main" id="{1914A4F9-3488-DFD9-EF47-96795AAB9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6921" y="3798965"/>
            <a:ext cx="6146800" cy="9906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00902A8-2CE9-B444-083C-146E6DEF7FEF}"/>
              </a:ext>
            </a:extLst>
          </p:cNvPr>
          <p:cNvSpPr txBox="1"/>
          <p:nvPr/>
        </p:nvSpPr>
        <p:spPr>
          <a:xfrm>
            <a:off x="2145898" y="4867562"/>
            <a:ext cx="8068117" cy="338554"/>
          </a:xfrm>
          <a:prstGeom prst="rect">
            <a:avLst/>
          </a:prstGeom>
          <a:noFill/>
        </p:spPr>
        <p:txBody>
          <a:bodyPr wrap="square">
            <a:spAutoFit/>
          </a:bodyPr>
          <a:lstStyle/>
          <a:p>
            <a:r>
              <a:rPr lang="en-US" sz="1600" b="0" i="0" u="none" strike="noStrike">
                <a:solidFill>
                  <a:schemeClr val="bg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Page2016</a:t>
            </a:r>
            <a:endParaRPr lang="en-NL" sz="1600">
              <a:solidFill>
                <a:schemeClr val="bg1"/>
              </a:solidFill>
            </a:endParaRPr>
          </a:p>
        </p:txBody>
      </p:sp>
      <p:sp>
        <p:nvSpPr>
          <p:cNvPr id="3" name="TextBox 2">
            <a:extLst>
              <a:ext uri="{FF2B5EF4-FFF2-40B4-BE49-F238E27FC236}">
                <a16:creationId xmlns:a16="http://schemas.microsoft.com/office/drawing/2014/main" id="{F87101C0-AA0E-2FE1-E156-68593EB58836}"/>
              </a:ext>
            </a:extLst>
          </p:cNvPr>
          <p:cNvSpPr txBox="1"/>
          <p:nvPr/>
        </p:nvSpPr>
        <p:spPr>
          <a:xfrm>
            <a:off x="6875362" y="2044639"/>
            <a:ext cx="3483980" cy="1200329"/>
          </a:xfrm>
          <a:prstGeom prst="rect">
            <a:avLst/>
          </a:prstGeom>
          <a:noFill/>
        </p:spPr>
        <p:txBody>
          <a:bodyPr wrap="square" rtlCol="0">
            <a:spAutoFit/>
          </a:bodyPr>
          <a:lstStyle/>
          <a:p>
            <a:pPr marL="285750" indent="-285750">
              <a:buFont typeface="Arial" panose="020B0604020202020204" pitchFamily="34" charset="0"/>
              <a:buChar char="•"/>
            </a:pPr>
            <a:r>
              <a:rPr lang="en-NL">
                <a:solidFill>
                  <a:schemeClr val="bg1"/>
                </a:solidFill>
              </a:rPr>
              <a:t>Antitoxin is degraded by proteases</a:t>
            </a:r>
          </a:p>
          <a:p>
            <a:pPr marL="285750" indent="-285750">
              <a:buFont typeface="Arial" panose="020B0604020202020204" pitchFamily="34" charset="0"/>
              <a:buChar char="•"/>
            </a:pPr>
            <a:r>
              <a:rPr lang="en-NL">
                <a:solidFill>
                  <a:schemeClr val="bg1"/>
                </a:solidFill>
              </a:rPr>
              <a:t>H</a:t>
            </a:r>
            <a:r>
              <a:rPr lang="en-GB">
                <a:solidFill>
                  <a:schemeClr val="bg1"/>
                </a:solidFill>
              </a:rPr>
              <a:t>i</a:t>
            </a:r>
            <a:r>
              <a:rPr lang="en-NL">
                <a:solidFill>
                  <a:schemeClr val="bg1"/>
                </a:solidFill>
              </a:rPr>
              <a:t>gh toxin level =&gt; more persisters</a:t>
            </a:r>
          </a:p>
        </p:txBody>
      </p:sp>
      <p:sp>
        <p:nvSpPr>
          <p:cNvPr id="4" name="TextBox 3">
            <a:extLst>
              <a:ext uri="{FF2B5EF4-FFF2-40B4-BE49-F238E27FC236}">
                <a16:creationId xmlns:a16="http://schemas.microsoft.com/office/drawing/2014/main" id="{4BDED592-832C-555D-8CCE-A36CB2CFCF05}"/>
              </a:ext>
            </a:extLst>
          </p:cNvPr>
          <p:cNvSpPr txBox="1"/>
          <p:nvPr/>
        </p:nvSpPr>
        <p:spPr>
          <a:xfrm>
            <a:off x="2384385" y="5312780"/>
            <a:ext cx="7829630" cy="1077218"/>
          </a:xfrm>
          <a:prstGeom prst="rect">
            <a:avLst/>
          </a:prstGeom>
          <a:noFill/>
        </p:spPr>
        <p:txBody>
          <a:bodyPr wrap="square" rtlCol="0">
            <a:spAutoFit/>
          </a:bodyPr>
          <a:lstStyle/>
          <a:p>
            <a:pPr marL="0" marR="0" lvl="0" indent="0" algn="l" defTabSz="914400" rtl="0" eaLnBrk="1" fontAlgn="base" latinLnBrk="0" hangingPunct="1">
              <a:lnSpc>
                <a:spcPct val="100000"/>
              </a:lnSpc>
              <a:spcBef>
                <a:spcPts val="0"/>
              </a:spcBef>
              <a:spcAft>
                <a:spcPts val="0"/>
              </a:spcAft>
              <a:buClrTx/>
              <a:buSzTx/>
              <a:tabLst/>
              <a:defRPr/>
            </a:pPr>
            <a:r>
              <a:rPr lang="en-US" sz="1600" b="0" i="0" u="none" strike="noStrike">
                <a:solidFill>
                  <a:schemeClr val="bg1"/>
                </a:solidFill>
                <a:effectLst/>
                <a:latin typeface="Aptos" panose="020B0004020202020204" pitchFamily="34" charset="0"/>
                <a:hlinkClick r:id="rId6">
                  <a:extLst>
                    <a:ext uri="{A12FA001-AC4F-418D-AE19-62706E023703}">
                      <ahyp:hlinkClr xmlns:ahyp="http://schemas.microsoft.com/office/drawing/2018/hyperlinkcolor" val="tx"/>
                    </a:ext>
                  </a:extLst>
                </a:hlinkClick>
              </a:rPr>
              <a:t>Rotem2010</a:t>
            </a:r>
            <a:r>
              <a:rPr lang="en-US" sz="1600" b="0" i="0" u="none" strike="noStrike">
                <a:solidFill>
                  <a:schemeClr val="bg1"/>
                </a:solidFill>
                <a:effectLst/>
                <a:latin typeface="Aptos" panose="020B0004020202020204" pitchFamily="34" charset="0"/>
              </a:rPr>
              <a:t> :</a:t>
            </a:r>
          </a:p>
          <a:p>
            <a:pPr lvl="1" defTabSz="914400" fontAlgn="base">
              <a:buFont typeface="Arial" panose="020B0604020202020204" pitchFamily="34" charset="0"/>
              <a:buChar char="•"/>
              <a:defRPr/>
            </a:pPr>
            <a:r>
              <a:rPr lang="en-GB" sz="1600">
                <a:solidFill>
                  <a:schemeClr val="bg1"/>
                </a:solidFill>
                <a:effectLst/>
                <a:latin typeface="AdvOT2b189473.B"/>
              </a:rPr>
              <a:t> Bacterial cells become dormant if the toxin level is higher than a threshold</a:t>
            </a:r>
          </a:p>
          <a:p>
            <a:pPr marL="457200" marR="0" lvl="1"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GB" sz="1600">
                <a:solidFill>
                  <a:schemeClr val="bg1"/>
                </a:solidFill>
                <a:effectLst/>
                <a:latin typeface="AdvOT2b189473.B"/>
              </a:rPr>
              <a:t> The amount by which the threshold is exceeded determines the duration of dormancy</a:t>
            </a:r>
          </a:p>
        </p:txBody>
      </p:sp>
    </p:spTree>
    <p:extLst>
      <p:ext uri="{BB962C8B-B14F-4D97-AF65-F5344CB8AC3E}">
        <p14:creationId xmlns:p14="http://schemas.microsoft.com/office/powerpoint/2010/main" val="1149496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D2B30-3720-4707-B82E-CF27EA2F9FDB}"/>
              </a:ext>
            </a:extLst>
          </p:cNvPr>
          <p:cNvSpPr>
            <a:spLocks noGrp="1"/>
          </p:cNvSpPr>
          <p:nvPr>
            <p:ph type="title"/>
          </p:nvPr>
        </p:nvSpPr>
        <p:spPr/>
        <p:txBody>
          <a:bodyPr/>
          <a:lstStyle/>
          <a:p>
            <a:r>
              <a:rPr lang="en-NL" b="1">
                <a:solidFill>
                  <a:schemeClr val="bg1"/>
                </a:solidFill>
              </a:rPr>
              <a:t>mRNA quantification and localization: smFISH</a:t>
            </a:r>
          </a:p>
        </p:txBody>
      </p:sp>
      <p:pic>
        <p:nvPicPr>
          <p:cNvPr id="3" name="New picture">
            <a:extLst>
              <a:ext uri="{FF2B5EF4-FFF2-40B4-BE49-F238E27FC236}">
                <a16:creationId xmlns:a16="http://schemas.microsoft.com/office/drawing/2014/main" id="{142534E0-B3F4-8E24-8F30-A3C97A4E3C60}"/>
              </a:ext>
            </a:extLst>
          </p:cNvPr>
          <p:cNvPicPr/>
          <p:nvPr/>
        </p:nvPicPr>
        <p:blipFill>
          <a:blip r:embed="rId3"/>
          <a:stretch>
            <a:fillRect/>
          </a:stretch>
        </p:blipFill>
        <p:spPr>
          <a:xfrm>
            <a:off x="2148793" y="1699105"/>
            <a:ext cx="3574311" cy="1687013"/>
          </a:xfrm>
          <a:prstGeom prst="rect">
            <a:avLst/>
          </a:prstGeom>
        </p:spPr>
      </p:pic>
      <p:sp>
        <p:nvSpPr>
          <p:cNvPr id="7" name="TextBox 6">
            <a:extLst>
              <a:ext uri="{FF2B5EF4-FFF2-40B4-BE49-F238E27FC236}">
                <a16:creationId xmlns:a16="http://schemas.microsoft.com/office/drawing/2014/main" id="{84D95005-0C9D-F293-DE78-AC285F9B230D}"/>
              </a:ext>
            </a:extLst>
          </p:cNvPr>
          <p:cNvSpPr txBox="1"/>
          <p:nvPr/>
        </p:nvSpPr>
        <p:spPr>
          <a:xfrm>
            <a:off x="2606833" y="3515696"/>
            <a:ext cx="2792818" cy="276999"/>
          </a:xfrm>
          <a:prstGeom prst="rect">
            <a:avLst/>
          </a:prstGeom>
          <a:noFill/>
        </p:spPr>
        <p:txBody>
          <a:bodyPr wrap="square">
            <a:spAutoFit/>
          </a:bodyPr>
          <a:lstStyle/>
          <a:p>
            <a:r>
              <a:rPr lang="en-US" altLang="en-US" sz="1200">
                <a:solidFill>
                  <a:srgbClr val="333333"/>
                </a:solidFill>
                <a:hlinkClick r:id="rId4"/>
              </a:rPr>
              <a:t>https://doi.org/10.1093/femsre/fuaa051</a:t>
            </a:r>
            <a:endParaRPr lang="en-NL" sz="1200"/>
          </a:p>
        </p:txBody>
      </p:sp>
      <p:pic>
        <p:nvPicPr>
          <p:cNvPr id="9" name="Picture 8">
            <a:extLst>
              <a:ext uri="{FF2B5EF4-FFF2-40B4-BE49-F238E27FC236}">
                <a16:creationId xmlns:a16="http://schemas.microsoft.com/office/drawing/2014/main" id="{37995E37-7357-A08D-28FB-A1E3F47E129D}"/>
              </a:ext>
            </a:extLst>
          </p:cNvPr>
          <p:cNvPicPr>
            <a:picLocks noChangeAspect="1"/>
          </p:cNvPicPr>
          <p:nvPr/>
        </p:nvPicPr>
        <p:blipFill>
          <a:blip r:embed="rId5"/>
          <a:srcRect r="54013" b="55993"/>
          <a:stretch/>
        </p:blipFill>
        <p:spPr>
          <a:xfrm>
            <a:off x="6468897" y="1209593"/>
            <a:ext cx="3574311" cy="2753721"/>
          </a:xfrm>
          <a:prstGeom prst="rect">
            <a:avLst/>
          </a:prstGeom>
        </p:spPr>
      </p:pic>
      <p:sp>
        <p:nvSpPr>
          <p:cNvPr id="17" name="TextBox 16">
            <a:extLst>
              <a:ext uri="{FF2B5EF4-FFF2-40B4-BE49-F238E27FC236}">
                <a16:creationId xmlns:a16="http://schemas.microsoft.com/office/drawing/2014/main" id="{640B0F21-D10D-A71C-2FEA-06CBC2484880}"/>
              </a:ext>
            </a:extLst>
          </p:cNvPr>
          <p:cNvSpPr txBox="1"/>
          <p:nvPr/>
        </p:nvSpPr>
        <p:spPr>
          <a:xfrm>
            <a:off x="6351257" y="3796709"/>
            <a:ext cx="4166190" cy="276999"/>
          </a:xfrm>
          <a:prstGeom prst="rect">
            <a:avLst/>
          </a:prstGeom>
          <a:noFill/>
        </p:spPr>
        <p:txBody>
          <a:bodyPr wrap="square">
            <a:spAutoFit/>
          </a:bodyPr>
          <a:lstStyle/>
          <a:p>
            <a:r>
              <a:rPr lang="en-GB" sz="1200" b="0" i="0">
                <a:solidFill>
                  <a:srgbClr val="222222"/>
                </a:solidFill>
                <a:effectLst/>
                <a:latin typeface="-apple-system"/>
              </a:rPr>
              <a:t>https://doi-org.vu-nl.idm.oclc.org/10.1038/s41580-021-00356-8</a:t>
            </a:r>
            <a:endParaRPr lang="en-NL" sz="1200"/>
          </a:p>
        </p:txBody>
      </p:sp>
      <p:pic>
        <p:nvPicPr>
          <p:cNvPr id="20" name="Picture 19">
            <a:extLst>
              <a:ext uri="{FF2B5EF4-FFF2-40B4-BE49-F238E27FC236}">
                <a16:creationId xmlns:a16="http://schemas.microsoft.com/office/drawing/2014/main" id="{FE79E836-A5C5-DC10-29EC-874F1FA038AF}"/>
              </a:ext>
            </a:extLst>
          </p:cNvPr>
          <p:cNvPicPr>
            <a:picLocks noChangeAspect="1"/>
          </p:cNvPicPr>
          <p:nvPr/>
        </p:nvPicPr>
        <p:blipFill>
          <a:blip r:embed="rId6"/>
          <a:srcRect b="73028"/>
          <a:stretch/>
        </p:blipFill>
        <p:spPr>
          <a:xfrm>
            <a:off x="2707353" y="4492716"/>
            <a:ext cx="6777294" cy="1569905"/>
          </a:xfrm>
          <a:prstGeom prst="rect">
            <a:avLst/>
          </a:prstGeom>
        </p:spPr>
      </p:pic>
      <p:sp>
        <p:nvSpPr>
          <p:cNvPr id="22" name="TextBox 21">
            <a:extLst>
              <a:ext uri="{FF2B5EF4-FFF2-40B4-BE49-F238E27FC236}">
                <a16:creationId xmlns:a16="http://schemas.microsoft.com/office/drawing/2014/main" id="{4C37AAE2-9054-6044-D002-DB3CF0FF7752}"/>
              </a:ext>
            </a:extLst>
          </p:cNvPr>
          <p:cNvSpPr txBox="1"/>
          <p:nvPr/>
        </p:nvSpPr>
        <p:spPr>
          <a:xfrm>
            <a:off x="4263887" y="6062621"/>
            <a:ext cx="3806686" cy="276999"/>
          </a:xfrm>
          <a:prstGeom prst="rect">
            <a:avLst/>
          </a:prstGeom>
          <a:noFill/>
        </p:spPr>
        <p:txBody>
          <a:bodyPr wrap="square">
            <a:spAutoFit/>
          </a:bodyPr>
          <a:lstStyle/>
          <a:p>
            <a:r>
              <a:rPr lang="en-GB" sz="1200" b="0" i="0">
                <a:solidFill>
                  <a:srgbClr val="222222"/>
                </a:solidFill>
                <a:effectLst/>
                <a:latin typeface="-apple-system"/>
              </a:rPr>
              <a:t>https://doi-org.vu-nl.idm.oclc.org/10.1038/nsmb.1514</a:t>
            </a:r>
            <a:endParaRPr lang="en-NL" sz="1200"/>
          </a:p>
        </p:txBody>
      </p:sp>
    </p:spTree>
    <p:extLst>
      <p:ext uri="{BB962C8B-B14F-4D97-AF65-F5344CB8AC3E}">
        <p14:creationId xmlns:p14="http://schemas.microsoft.com/office/powerpoint/2010/main" val="1442657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6F1E-CC45-7A72-B24A-7E3F6D48BA69}"/>
              </a:ext>
            </a:extLst>
          </p:cNvPr>
          <p:cNvSpPr>
            <a:spLocks noGrp="1"/>
          </p:cNvSpPr>
          <p:nvPr>
            <p:ph type="title"/>
          </p:nvPr>
        </p:nvSpPr>
        <p:spPr/>
        <p:txBody>
          <a:bodyPr/>
          <a:lstStyle/>
          <a:p>
            <a:r>
              <a:rPr lang="en-NL">
                <a:solidFill>
                  <a:schemeClr val="bg1"/>
                </a:solidFill>
              </a:rPr>
              <a:t>This project</a:t>
            </a:r>
            <a:endParaRPr lang="en-NL" b="1">
              <a:solidFill>
                <a:schemeClr val="bg1"/>
              </a:solidFill>
            </a:endParaRPr>
          </a:p>
        </p:txBody>
      </p:sp>
      <p:sp>
        <p:nvSpPr>
          <p:cNvPr id="3" name="Content Placeholder 2">
            <a:extLst>
              <a:ext uri="{FF2B5EF4-FFF2-40B4-BE49-F238E27FC236}">
                <a16:creationId xmlns:a16="http://schemas.microsoft.com/office/drawing/2014/main" id="{71436993-D38D-D0B2-A2E9-E36DFF3E8F5E}"/>
              </a:ext>
            </a:extLst>
          </p:cNvPr>
          <p:cNvSpPr>
            <a:spLocks noGrp="1"/>
          </p:cNvSpPr>
          <p:nvPr>
            <p:ph idx="1"/>
          </p:nvPr>
        </p:nvSpPr>
        <p:spPr/>
        <p:txBody>
          <a:bodyPr>
            <a:noAutofit/>
          </a:bodyPr>
          <a:lstStyle/>
          <a:p>
            <a:pPr lvl="1"/>
            <a:r>
              <a:rPr lang="en-NL">
                <a:solidFill>
                  <a:schemeClr val="bg1"/>
                </a:solidFill>
              </a:rPr>
              <a:t>Goal: </a:t>
            </a:r>
          </a:p>
          <a:p>
            <a:pPr lvl="2"/>
            <a:r>
              <a:rPr lang="en-NL" sz="2400">
                <a:solidFill>
                  <a:schemeClr val="bg1"/>
                </a:solidFill>
              </a:rPr>
              <a:t>Measure mRNA levels at various growth rates</a:t>
            </a:r>
          </a:p>
          <a:p>
            <a:pPr lvl="2"/>
            <a:r>
              <a:rPr lang="en-NL" sz="2400">
                <a:solidFill>
                  <a:schemeClr val="bg1"/>
                </a:solidFill>
              </a:rPr>
              <a:t>Variable: growth rate (carbon source in [glucose, glycerol, galactose, mannose])</a:t>
            </a:r>
          </a:p>
          <a:p>
            <a:pPr lvl="2"/>
            <a:r>
              <a:rPr lang="en-NL" sz="2400">
                <a:solidFill>
                  <a:schemeClr val="bg1"/>
                </a:solidFill>
              </a:rPr>
              <a:t>Genes: rpoD, hipBA, rnlAB</a:t>
            </a:r>
          </a:p>
          <a:p>
            <a:pPr lvl="2"/>
            <a:r>
              <a:rPr lang="en-NL" sz="2400">
                <a:solidFill>
                  <a:schemeClr val="bg1"/>
                </a:solidFill>
              </a:rPr>
              <a:t>Optimize existing bacteria FISH protocol</a:t>
            </a:r>
          </a:p>
          <a:p>
            <a:pPr lvl="2"/>
            <a:r>
              <a:rPr lang="en-NL" sz="2400">
                <a:solidFill>
                  <a:schemeClr val="bg1"/>
                </a:solidFill>
              </a:rPr>
              <a:t>Establish the analysis pipeline</a:t>
            </a:r>
          </a:p>
          <a:p>
            <a:pPr lvl="1"/>
            <a:r>
              <a:rPr lang="en-NL">
                <a:solidFill>
                  <a:schemeClr val="bg1"/>
                </a:solidFill>
              </a:rPr>
              <a:t>Question: </a:t>
            </a:r>
          </a:p>
          <a:p>
            <a:pPr lvl="2"/>
            <a:r>
              <a:rPr lang="en-NL" sz="2400">
                <a:solidFill>
                  <a:schemeClr val="bg1"/>
                </a:solidFill>
              </a:rPr>
              <a:t>How do TA systems and rpoD expression change with growth rate?</a:t>
            </a:r>
          </a:p>
          <a:p>
            <a:pPr lvl="1"/>
            <a:r>
              <a:rPr lang="en-NL">
                <a:solidFill>
                  <a:schemeClr val="bg1"/>
                </a:solidFill>
              </a:rPr>
              <a:t>Expectation: </a:t>
            </a:r>
          </a:p>
          <a:p>
            <a:pPr lvl="2"/>
            <a:r>
              <a:rPr lang="en-NL" sz="2400">
                <a:solidFill>
                  <a:schemeClr val="bg1"/>
                </a:solidFill>
              </a:rPr>
              <a:t>rpoD is growth regulated whereas the TA systems are not</a:t>
            </a:r>
          </a:p>
          <a:p>
            <a:pPr marL="914400" lvl="2" indent="0">
              <a:buNone/>
            </a:pPr>
            <a:endParaRPr lang="en-NL" sz="2400">
              <a:solidFill>
                <a:schemeClr val="bg1"/>
              </a:solidFill>
            </a:endParaRPr>
          </a:p>
          <a:p>
            <a:pPr marL="457200" lvl="1" indent="0">
              <a:buNone/>
            </a:pPr>
            <a:endParaRPr lang="en-NL">
              <a:solidFill>
                <a:schemeClr val="bg1"/>
              </a:solidFill>
            </a:endParaRPr>
          </a:p>
          <a:p>
            <a:pPr marL="914400" lvl="2" indent="0">
              <a:buNone/>
            </a:pPr>
            <a:endParaRPr lang="en-NL" sz="2400">
              <a:solidFill>
                <a:schemeClr val="bg1"/>
              </a:solidFill>
            </a:endParaRPr>
          </a:p>
        </p:txBody>
      </p:sp>
    </p:spTree>
    <p:extLst>
      <p:ext uri="{BB962C8B-B14F-4D97-AF65-F5344CB8AC3E}">
        <p14:creationId xmlns:p14="http://schemas.microsoft.com/office/powerpoint/2010/main" val="1163881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731B0-4F8F-F3DF-63E4-601D7483CF94}"/>
              </a:ext>
            </a:extLst>
          </p:cNvPr>
          <p:cNvSpPr>
            <a:spLocks noGrp="1"/>
          </p:cNvSpPr>
          <p:nvPr>
            <p:ph type="title"/>
          </p:nvPr>
        </p:nvSpPr>
        <p:spPr/>
        <p:txBody>
          <a:bodyPr/>
          <a:lstStyle/>
          <a:p>
            <a:r>
              <a:rPr lang="en-NL" b="1">
                <a:solidFill>
                  <a:schemeClr val="bg1"/>
                </a:solidFill>
              </a:rPr>
              <a:t>Previous project (Merve 2022)</a:t>
            </a:r>
          </a:p>
        </p:txBody>
      </p:sp>
      <p:sp>
        <p:nvSpPr>
          <p:cNvPr id="4" name="Content Placeholder 2">
            <a:extLst>
              <a:ext uri="{FF2B5EF4-FFF2-40B4-BE49-F238E27FC236}">
                <a16:creationId xmlns:a16="http://schemas.microsoft.com/office/drawing/2014/main" id="{0A551190-1F0A-E754-6947-590790CEFBBF}"/>
              </a:ext>
            </a:extLst>
          </p:cNvPr>
          <p:cNvSpPr>
            <a:spLocks noGrp="1"/>
          </p:cNvSpPr>
          <p:nvPr>
            <p:ph idx="1"/>
          </p:nvPr>
        </p:nvSpPr>
        <p:spPr/>
        <p:txBody>
          <a:bodyPr>
            <a:normAutofit/>
          </a:bodyPr>
          <a:lstStyle/>
          <a:p>
            <a:pPr lvl="1"/>
            <a:r>
              <a:rPr lang="en-NL">
                <a:solidFill>
                  <a:schemeClr val="bg1"/>
                </a:solidFill>
              </a:rPr>
              <a:t>smFISH with two genes</a:t>
            </a:r>
          </a:p>
          <a:p>
            <a:pPr lvl="2"/>
            <a:r>
              <a:rPr lang="en-NL" sz="2400">
                <a:solidFill>
                  <a:schemeClr val="bg1"/>
                </a:solidFill>
              </a:rPr>
              <a:t>rpoD (growth)</a:t>
            </a:r>
          </a:p>
          <a:p>
            <a:pPr lvl="2"/>
            <a:r>
              <a:rPr lang="en-NL" sz="2400">
                <a:solidFill>
                  <a:schemeClr val="bg1"/>
                </a:solidFill>
              </a:rPr>
              <a:t>hipBA (”hip” = “high persistence”; HipA is known to cause persistence)</a:t>
            </a:r>
          </a:p>
          <a:p>
            <a:pPr lvl="1"/>
            <a:r>
              <a:rPr lang="en-NL">
                <a:solidFill>
                  <a:schemeClr val="bg1"/>
                </a:solidFill>
              </a:rPr>
              <a:t>Testing several conditions, with and without stress:</a:t>
            </a:r>
          </a:p>
          <a:p>
            <a:pPr lvl="2"/>
            <a:r>
              <a:rPr lang="en-NL" sz="2400">
                <a:solidFill>
                  <a:schemeClr val="bg1"/>
                </a:solidFill>
              </a:rPr>
              <a:t>Medium: LB vs. M9</a:t>
            </a:r>
          </a:p>
          <a:p>
            <a:pPr lvl="2"/>
            <a:r>
              <a:rPr lang="en-NL" sz="2400">
                <a:solidFill>
                  <a:schemeClr val="bg1"/>
                </a:solidFill>
              </a:rPr>
              <a:t>pH: pH7 vs. pH5</a:t>
            </a:r>
          </a:p>
          <a:p>
            <a:pPr lvl="2"/>
            <a:r>
              <a:rPr lang="en-NL" sz="2400">
                <a:solidFill>
                  <a:schemeClr val="bg1"/>
                </a:solidFill>
              </a:rPr>
              <a:t>Temperature: 37°C vs. 42°C</a:t>
            </a:r>
          </a:p>
          <a:p>
            <a:pPr lvl="1"/>
            <a:r>
              <a:rPr lang="en-NL">
                <a:solidFill>
                  <a:schemeClr val="bg1"/>
                </a:solidFill>
              </a:rPr>
              <a:t>Findings:</a:t>
            </a:r>
          </a:p>
          <a:p>
            <a:pPr marL="1085850" lvl="2" indent="-171450"/>
            <a:r>
              <a:rPr lang="en-NL" sz="2400">
                <a:solidFill>
                  <a:schemeClr val="bg1"/>
                </a:solidFill>
              </a:rPr>
              <a:t>More non-expressing cells in M9</a:t>
            </a:r>
          </a:p>
          <a:p>
            <a:pPr marL="1085850" lvl="2" indent="-171450"/>
            <a:r>
              <a:rPr lang="en-NL" sz="2400">
                <a:solidFill>
                  <a:schemeClr val="bg1"/>
                </a:solidFill>
              </a:rPr>
              <a:t>No significant correlation between rpoD and hipBA expression</a:t>
            </a:r>
          </a:p>
          <a:p>
            <a:pPr marL="1085850" lvl="2" indent="-171450"/>
            <a:r>
              <a:rPr lang="en-NL" sz="2400">
                <a:solidFill>
                  <a:schemeClr val="bg1"/>
                </a:solidFill>
              </a:rPr>
              <a:t>Some cells with no rpoD expression and hipBA expression</a:t>
            </a:r>
          </a:p>
        </p:txBody>
      </p:sp>
    </p:spTree>
    <p:extLst>
      <p:ext uri="{BB962C8B-B14F-4D97-AF65-F5344CB8AC3E}">
        <p14:creationId xmlns:p14="http://schemas.microsoft.com/office/powerpoint/2010/main" val="3522171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9C858-425A-6050-0465-709A4881E018}"/>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56712EA1-D0C3-94DE-85C0-AEBFC6AEA3D5}"/>
              </a:ext>
            </a:extLst>
          </p:cNvPr>
          <p:cNvGrpSpPr/>
          <p:nvPr/>
        </p:nvGrpSpPr>
        <p:grpSpPr>
          <a:xfrm>
            <a:off x="7212998" y="4174967"/>
            <a:ext cx="4257038" cy="2110064"/>
            <a:chOff x="0" y="-162613"/>
            <a:chExt cx="3094817" cy="1395913"/>
          </a:xfrm>
        </p:grpSpPr>
        <p:pic>
          <p:nvPicPr>
            <p:cNvPr id="5" name="Picture 4" descr="A screenshot of a computer&#10;&#10;Description automatically generated">
              <a:extLst>
                <a:ext uri="{FF2B5EF4-FFF2-40B4-BE49-F238E27FC236}">
                  <a16:creationId xmlns:a16="http://schemas.microsoft.com/office/drawing/2014/main" id="{72DC9506-9AA3-9379-2FE9-E5C956425322}"/>
                </a:ext>
              </a:extLst>
            </p:cNvPr>
            <p:cNvPicPr>
              <a:picLocks noChangeAspect="1"/>
            </p:cNvPicPr>
            <p:nvPr/>
          </p:nvPicPr>
          <p:blipFill>
            <a:blip r:embed="rId3"/>
            <a:srcRect t="50111" b="24840"/>
            <a:stretch/>
          </p:blipFill>
          <p:spPr>
            <a:xfrm>
              <a:off x="0" y="562811"/>
              <a:ext cx="3093643" cy="67048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229AC66-E37D-E087-5F5C-C9784700B474}"/>
                </a:ext>
              </a:extLst>
            </p:cNvPr>
            <p:cNvPicPr>
              <a:picLocks noChangeAspect="1"/>
            </p:cNvPicPr>
            <p:nvPr/>
          </p:nvPicPr>
          <p:blipFill>
            <a:blip r:embed="rId3"/>
            <a:srcRect b="70960"/>
            <a:stretch/>
          </p:blipFill>
          <p:spPr>
            <a:xfrm>
              <a:off x="0" y="-162613"/>
              <a:ext cx="3094817" cy="777600"/>
            </a:xfrm>
            <a:prstGeom prst="rect">
              <a:avLst/>
            </a:prstGeom>
          </p:spPr>
        </p:pic>
      </p:grpSp>
      <p:sp>
        <p:nvSpPr>
          <p:cNvPr id="2" name="Title 1">
            <a:extLst>
              <a:ext uri="{FF2B5EF4-FFF2-40B4-BE49-F238E27FC236}">
                <a16:creationId xmlns:a16="http://schemas.microsoft.com/office/drawing/2014/main" id="{1297C6C2-CD76-E1E7-7B01-08B896C4B714}"/>
              </a:ext>
            </a:extLst>
          </p:cNvPr>
          <p:cNvSpPr>
            <a:spLocks noGrp="1"/>
          </p:cNvSpPr>
          <p:nvPr>
            <p:ph type="title"/>
          </p:nvPr>
        </p:nvSpPr>
        <p:spPr/>
        <p:txBody>
          <a:bodyPr/>
          <a:lstStyle/>
          <a:p>
            <a:r>
              <a:rPr lang="en-NL" b="1">
                <a:solidFill>
                  <a:schemeClr val="bg1"/>
                </a:solidFill>
              </a:rPr>
              <a:t>smFISH targets</a:t>
            </a:r>
          </a:p>
        </p:txBody>
      </p:sp>
      <p:pic>
        <p:nvPicPr>
          <p:cNvPr id="7" name="Picture 6">
            <a:extLst>
              <a:ext uri="{FF2B5EF4-FFF2-40B4-BE49-F238E27FC236}">
                <a16:creationId xmlns:a16="http://schemas.microsoft.com/office/drawing/2014/main" id="{8CC353D7-0052-3E48-22E6-022FC573A493}"/>
              </a:ext>
            </a:extLst>
          </p:cNvPr>
          <p:cNvPicPr>
            <a:picLocks noChangeAspect="1"/>
          </p:cNvPicPr>
          <p:nvPr/>
        </p:nvPicPr>
        <p:blipFill>
          <a:blip r:embed="rId4"/>
          <a:stretch>
            <a:fillRect/>
          </a:stretch>
        </p:blipFill>
        <p:spPr>
          <a:xfrm>
            <a:off x="126759" y="4545777"/>
            <a:ext cx="7457032" cy="1864258"/>
          </a:xfrm>
          <a:prstGeom prst="rect">
            <a:avLst/>
          </a:prstGeom>
        </p:spPr>
      </p:pic>
      <p:pic>
        <p:nvPicPr>
          <p:cNvPr id="9" name="Picture 8">
            <a:extLst>
              <a:ext uri="{FF2B5EF4-FFF2-40B4-BE49-F238E27FC236}">
                <a16:creationId xmlns:a16="http://schemas.microsoft.com/office/drawing/2014/main" id="{3A2628A2-1C4B-78AA-7BDC-134D03FD2681}"/>
              </a:ext>
            </a:extLst>
          </p:cNvPr>
          <p:cNvPicPr>
            <a:picLocks noChangeAspect="1"/>
          </p:cNvPicPr>
          <p:nvPr/>
        </p:nvPicPr>
        <p:blipFill>
          <a:blip r:embed="rId5"/>
          <a:stretch>
            <a:fillRect/>
          </a:stretch>
        </p:blipFill>
        <p:spPr>
          <a:xfrm>
            <a:off x="542604" y="2189015"/>
            <a:ext cx="6147314" cy="2073921"/>
          </a:xfrm>
          <a:prstGeom prst="rect">
            <a:avLst/>
          </a:prstGeom>
        </p:spPr>
      </p:pic>
      <p:pic>
        <p:nvPicPr>
          <p:cNvPr id="11" name="Picture 10">
            <a:extLst>
              <a:ext uri="{FF2B5EF4-FFF2-40B4-BE49-F238E27FC236}">
                <a16:creationId xmlns:a16="http://schemas.microsoft.com/office/drawing/2014/main" id="{BEF7884B-E7F9-489D-3249-6B3057CC1222}"/>
              </a:ext>
            </a:extLst>
          </p:cNvPr>
          <p:cNvPicPr>
            <a:picLocks noChangeAspect="1"/>
          </p:cNvPicPr>
          <p:nvPr/>
        </p:nvPicPr>
        <p:blipFill>
          <a:blip r:embed="rId6"/>
          <a:srcRect l="10771" t="-4606" r="53935" b="23802"/>
          <a:stretch/>
        </p:blipFill>
        <p:spPr>
          <a:xfrm>
            <a:off x="6689918" y="2032445"/>
            <a:ext cx="4090543" cy="1475338"/>
          </a:xfrm>
          <a:prstGeom prst="rect">
            <a:avLst/>
          </a:prstGeom>
        </p:spPr>
      </p:pic>
      <p:sp>
        <p:nvSpPr>
          <p:cNvPr id="3" name="TextBox 2">
            <a:extLst>
              <a:ext uri="{FF2B5EF4-FFF2-40B4-BE49-F238E27FC236}">
                <a16:creationId xmlns:a16="http://schemas.microsoft.com/office/drawing/2014/main" id="{A9EC4D9E-7CBC-FEB7-3452-CB158A0427F7}"/>
              </a:ext>
            </a:extLst>
          </p:cNvPr>
          <p:cNvSpPr txBox="1"/>
          <p:nvPr/>
        </p:nvSpPr>
        <p:spPr>
          <a:xfrm>
            <a:off x="838200" y="6410035"/>
            <a:ext cx="2317897" cy="276999"/>
          </a:xfrm>
          <a:prstGeom prst="rect">
            <a:avLst/>
          </a:prstGeom>
          <a:noFill/>
        </p:spPr>
        <p:txBody>
          <a:bodyPr wrap="square" rtlCol="0">
            <a:spAutoFit/>
          </a:bodyPr>
          <a:lstStyle/>
          <a:p>
            <a:r>
              <a:rPr lang="en-NL" sz="1200">
                <a:solidFill>
                  <a:schemeClr val="bg1"/>
                </a:solidFill>
              </a:rPr>
              <a:t>Source: Ecocyc</a:t>
            </a:r>
          </a:p>
        </p:txBody>
      </p:sp>
      <p:sp>
        <p:nvSpPr>
          <p:cNvPr id="8" name="TextBox 7">
            <a:extLst>
              <a:ext uri="{FF2B5EF4-FFF2-40B4-BE49-F238E27FC236}">
                <a16:creationId xmlns:a16="http://schemas.microsoft.com/office/drawing/2014/main" id="{29929FFB-AB7B-06B3-F13A-3B2D1003D869}"/>
              </a:ext>
            </a:extLst>
          </p:cNvPr>
          <p:cNvSpPr txBox="1"/>
          <p:nvPr/>
        </p:nvSpPr>
        <p:spPr>
          <a:xfrm>
            <a:off x="563526" y="1477926"/>
            <a:ext cx="5730948" cy="369332"/>
          </a:xfrm>
          <a:prstGeom prst="rect">
            <a:avLst/>
          </a:prstGeom>
          <a:noFill/>
        </p:spPr>
        <p:txBody>
          <a:bodyPr wrap="square" rtlCol="0">
            <a:spAutoFit/>
          </a:bodyPr>
          <a:lstStyle/>
          <a:p>
            <a:r>
              <a:rPr lang="en-NL" sz="1800">
                <a:solidFill>
                  <a:schemeClr val="bg1"/>
                </a:solidFill>
              </a:rPr>
              <a:t>rpoD: σ factor in exponential phase</a:t>
            </a:r>
            <a:endParaRPr lang="en-NL"/>
          </a:p>
        </p:txBody>
      </p:sp>
      <p:sp>
        <p:nvSpPr>
          <p:cNvPr id="12" name="TextBox 11">
            <a:extLst>
              <a:ext uri="{FF2B5EF4-FFF2-40B4-BE49-F238E27FC236}">
                <a16:creationId xmlns:a16="http://schemas.microsoft.com/office/drawing/2014/main" id="{7A9A4A59-CD47-DBB6-4D25-FE1DA57E35D2}"/>
              </a:ext>
            </a:extLst>
          </p:cNvPr>
          <p:cNvSpPr txBox="1"/>
          <p:nvPr/>
        </p:nvSpPr>
        <p:spPr>
          <a:xfrm>
            <a:off x="126759" y="2073867"/>
            <a:ext cx="8119730" cy="584775"/>
          </a:xfrm>
          <a:prstGeom prst="rect">
            <a:avLst/>
          </a:prstGeom>
          <a:noFill/>
        </p:spPr>
        <p:txBody>
          <a:bodyPr wrap="square" rtlCol="0">
            <a:spAutoFit/>
          </a:bodyPr>
          <a:lstStyle/>
          <a:p>
            <a:pPr lvl="1"/>
            <a:r>
              <a:rPr lang="en-NL">
                <a:solidFill>
                  <a:schemeClr val="bg1"/>
                </a:solidFill>
              </a:rPr>
              <a:t>HipA: serine/threonine kinase, activates ppGpp synthesis -&gt; growth arrest</a:t>
            </a:r>
          </a:p>
          <a:p>
            <a:endParaRPr lang="en-NL" sz="1400"/>
          </a:p>
        </p:txBody>
      </p:sp>
      <p:sp>
        <p:nvSpPr>
          <p:cNvPr id="13" name="TextBox 12">
            <a:extLst>
              <a:ext uri="{FF2B5EF4-FFF2-40B4-BE49-F238E27FC236}">
                <a16:creationId xmlns:a16="http://schemas.microsoft.com/office/drawing/2014/main" id="{857A62E8-D11C-72D3-0776-1872557633FE}"/>
              </a:ext>
            </a:extLst>
          </p:cNvPr>
          <p:cNvSpPr txBox="1"/>
          <p:nvPr/>
        </p:nvSpPr>
        <p:spPr>
          <a:xfrm>
            <a:off x="153505" y="4262936"/>
            <a:ext cx="6248401" cy="861774"/>
          </a:xfrm>
          <a:prstGeom prst="rect">
            <a:avLst/>
          </a:prstGeom>
          <a:noFill/>
        </p:spPr>
        <p:txBody>
          <a:bodyPr wrap="square" rtlCol="0">
            <a:spAutoFit/>
          </a:bodyPr>
          <a:lstStyle/>
          <a:p>
            <a:pPr lvl="1"/>
            <a:r>
              <a:rPr lang="en-NL">
                <a:solidFill>
                  <a:schemeClr val="bg1"/>
                </a:solidFill>
              </a:rPr>
              <a:t>RnlA: endoribonuclease involved in defense against  bacteriophage T4, involved in cellular mRNA degradation</a:t>
            </a:r>
          </a:p>
          <a:p>
            <a:endParaRPr lang="en-NL" sz="1400"/>
          </a:p>
        </p:txBody>
      </p:sp>
    </p:spTree>
    <p:extLst>
      <p:ext uri="{BB962C8B-B14F-4D97-AF65-F5344CB8AC3E}">
        <p14:creationId xmlns:p14="http://schemas.microsoft.com/office/powerpoint/2010/main" val="1240361123"/>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26510</TotalTime>
  <Words>5245</Words>
  <Application>Microsoft Macintosh PowerPoint</Application>
  <PresentationFormat>Widescreen</PresentationFormat>
  <Paragraphs>496</Paragraphs>
  <Slides>39</Slides>
  <Notes>32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39</vt:i4>
      </vt:variant>
    </vt:vector>
  </HeadingPairs>
  <TitlesOfParts>
    <vt:vector size="56" baseType="lpstr">
      <vt:lpstr>-apple-system</vt:lpstr>
      <vt:lpstr>AdvOT2b189473.B</vt:lpstr>
      <vt:lpstr>AdvOT2b189473.B+20</vt:lpstr>
      <vt:lpstr>Aptos</vt:lpstr>
      <vt:lpstr>Aptos Display</vt:lpstr>
      <vt:lpstr>Arial</vt:lpstr>
      <vt:lpstr>Calibri</vt:lpstr>
      <vt:lpstr>Calibri Light</vt:lpstr>
      <vt:lpstr>Cambria</vt:lpstr>
      <vt:lpstr>ElsevierGulliver</vt:lpstr>
      <vt:lpstr>ElsevierSans</vt:lpstr>
      <vt:lpstr>Harding</vt:lpstr>
      <vt:lpstr>Merriweather</vt:lpstr>
      <vt:lpstr>Montserrat</vt:lpstr>
      <vt:lpstr>Symbol</vt:lpstr>
      <vt:lpstr>WordVisi_MSFontService</vt:lpstr>
      <vt:lpstr>Office 2013 - 2022 Theme</vt:lpstr>
      <vt:lpstr>Single-cell, single-molecule RNA quantification of toxin-antitoxin gene expression in E.coli</vt:lpstr>
      <vt:lpstr>Persister cells</vt:lpstr>
      <vt:lpstr>Resistance – Tolerance - Persistence</vt:lpstr>
      <vt:lpstr>TA systems</vt:lpstr>
      <vt:lpstr>Phenotypic switch</vt:lpstr>
      <vt:lpstr>mRNA quantification and localization: smFISH</vt:lpstr>
      <vt:lpstr>This project</vt:lpstr>
      <vt:lpstr>Previous project (Merve 2022)</vt:lpstr>
      <vt:lpstr>smFISH targets</vt:lpstr>
      <vt:lpstr>Probes</vt:lpstr>
      <vt:lpstr>Rethink conditions</vt:lpstr>
      <vt:lpstr>smFISH protocol</vt:lpstr>
      <vt:lpstr>Growth rates</vt:lpstr>
      <vt:lpstr>LB</vt:lpstr>
      <vt:lpstr>PowerPoint Presentation</vt:lpstr>
      <vt:lpstr>Analysis pipeline</vt:lpstr>
      <vt:lpstr>Analysis pipeline</vt:lpstr>
      <vt:lpstr>Analysis pipeline</vt:lpstr>
      <vt:lpstr>Analysis pipeline</vt:lpstr>
      <vt:lpstr>Tooling</vt:lpstr>
      <vt:lpstr>Spot frequencies</vt:lpstr>
      <vt:lpstr>Spot intensities</vt:lpstr>
      <vt:lpstr>Spot intensities</vt:lpstr>
      <vt:lpstr>Spot intensities</vt:lpstr>
      <vt:lpstr>Slide view</vt:lpstr>
      <vt:lpstr>PowerPoint Presentation</vt:lpstr>
      <vt:lpstr>PowerPoint Presentation</vt:lpstr>
      <vt:lpstr>PowerPoint Presentation</vt:lpstr>
      <vt:lpstr>Cell features</vt:lpstr>
      <vt:lpstr>Expression distribution</vt:lpstr>
      <vt:lpstr>Mean expression</vt:lpstr>
      <vt:lpstr>Localization of hipBA mRNAs</vt:lpstr>
      <vt:lpstr>Genome copy number</vt:lpstr>
      <vt:lpstr>Gene copy number</vt:lpstr>
      <vt:lpstr>Gene copy number</vt:lpstr>
      <vt:lpstr>RNA polymerase</vt:lpstr>
      <vt:lpstr>Unit cell size hypothesis</vt:lpstr>
      <vt:lpstr>Conclusions</vt:lpstr>
      <vt:lpstr>Next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Berbain, F.F. (Florence)</dc:creator>
  <cp:keywords/>
  <dc:description/>
  <cp:lastModifiedBy>Berbain, F.F. (Florence)</cp:lastModifiedBy>
  <cp:revision>21</cp:revision>
  <dcterms:created xsi:type="dcterms:W3CDTF">2024-09-15T09:16:12Z</dcterms:created>
  <dcterms:modified xsi:type="dcterms:W3CDTF">2024-12-11T13:28:51Z</dcterms:modified>
  <cp:category/>
</cp:coreProperties>
</file>